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91"/>
  </p:notesMasterIdLst>
  <p:handoutMasterIdLst>
    <p:handoutMasterId r:id="rId92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430" r:id="rId10"/>
    <p:sldId id="338" r:id="rId11"/>
    <p:sldId id="409" r:id="rId12"/>
    <p:sldId id="339" r:id="rId13"/>
    <p:sldId id="340" r:id="rId14"/>
    <p:sldId id="341" r:id="rId15"/>
    <p:sldId id="410" r:id="rId16"/>
    <p:sldId id="343" r:id="rId17"/>
    <p:sldId id="344" r:id="rId18"/>
    <p:sldId id="345" r:id="rId19"/>
    <p:sldId id="346" r:id="rId20"/>
    <p:sldId id="411" r:id="rId21"/>
    <p:sldId id="347" r:id="rId22"/>
    <p:sldId id="412" r:id="rId23"/>
    <p:sldId id="348" r:id="rId24"/>
    <p:sldId id="349" r:id="rId25"/>
    <p:sldId id="350" r:id="rId26"/>
    <p:sldId id="431" r:id="rId27"/>
    <p:sldId id="351" r:id="rId28"/>
    <p:sldId id="352" r:id="rId29"/>
    <p:sldId id="353" r:id="rId30"/>
    <p:sldId id="432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428" r:id="rId44"/>
    <p:sldId id="429" r:id="rId45"/>
    <p:sldId id="367" r:id="rId46"/>
    <p:sldId id="368" r:id="rId47"/>
    <p:sldId id="415" r:id="rId48"/>
    <p:sldId id="370" r:id="rId49"/>
    <p:sldId id="371" r:id="rId50"/>
    <p:sldId id="372" r:id="rId51"/>
    <p:sldId id="373" r:id="rId52"/>
    <p:sldId id="416" r:id="rId53"/>
    <p:sldId id="376" r:id="rId54"/>
    <p:sldId id="418" r:id="rId55"/>
    <p:sldId id="419" r:id="rId56"/>
    <p:sldId id="420" r:id="rId57"/>
    <p:sldId id="421" r:id="rId58"/>
    <p:sldId id="378" r:id="rId59"/>
    <p:sldId id="422" r:id="rId60"/>
    <p:sldId id="380" r:id="rId61"/>
    <p:sldId id="381" r:id="rId62"/>
    <p:sldId id="382" r:id="rId63"/>
    <p:sldId id="423" r:id="rId64"/>
    <p:sldId id="383" r:id="rId65"/>
    <p:sldId id="384" r:id="rId66"/>
    <p:sldId id="385" r:id="rId67"/>
    <p:sldId id="424" r:id="rId68"/>
    <p:sldId id="392" r:id="rId69"/>
    <p:sldId id="393" r:id="rId70"/>
    <p:sldId id="394" r:id="rId71"/>
    <p:sldId id="395" r:id="rId72"/>
    <p:sldId id="396" r:id="rId73"/>
    <p:sldId id="408" r:id="rId74"/>
    <p:sldId id="397" r:id="rId75"/>
    <p:sldId id="427" r:id="rId76"/>
    <p:sldId id="398" r:id="rId77"/>
    <p:sldId id="399" r:id="rId78"/>
    <p:sldId id="400" r:id="rId79"/>
    <p:sldId id="401" r:id="rId80"/>
    <p:sldId id="402" r:id="rId81"/>
    <p:sldId id="403" r:id="rId82"/>
    <p:sldId id="404" r:id="rId83"/>
    <p:sldId id="405" r:id="rId84"/>
    <p:sldId id="406" r:id="rId85"/>
    <p:sldId id="413" r:id="rId86"/>
    <p:sldId id="414" r:id="rId87"/>
    <p:sldId id="417" r:id="rId88"/>
    <p:sldId id="425" r:id="rId89"/>
    <p:sldId id="426" r:id="rId90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 varScale="1">
        <p:scale>
          <a:sx n="76" d="100"/>
          <a:sy n="76" d="100"/>
        </p:scale>
        <p:origin x="956" y="44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78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21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62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Or bring a page into memory </a:t>
            </a:r>
            <a:r>
              <a:rPr lang="en-US" altLang="en-US" sz="2000" dirty="0">
                <a:solidFill>
                  <a:srgbClr val="0000FF"/>
                </a:solidFill>
              </a:rPr>
              <a:t>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Similar to paging system with swapping (diagram on right</a:t>
            </a:r>
            <a:r>
              <a:rPr lang="en-US" altLang="en-US" sz="2000" dirty="0" smtClean="0"/>
              <a:t>)</a:t>
            </a:r>
            <a:endParaRPr lang="en-US" altLang="en-US" sz="2000" dirty="0"/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Page </a:t>
            </a:r>
            <a:r>
              <a:rPr lang="en-US" altLang="en-US" sz="2400" dirty="0"/>
              <a:t>is needed </a:t>
            </a:r>
            <a:r>
              <a:rPr lang="en-US" altLang="en-US" sz="2400" dirty="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invalid reference </a:t>
            </a:r>
            <a:r>
              <a:rPr lang="en-US" altLang="en-US" sz="2400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Lazy swapper </a:t>
            </a:r>
            <a:r>
              <a:rPr lang="en-US" altLang="en-US" sz="2400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b="1" dirty="0">
              <a:solidFill>
                <a:srgbClr val="006699"/>
              </a:solidFill>
              <a:latin typeface="+mj-lt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sz="2000" dirty="0"/>
              <a:t>With swapping, pager guesses which pages will be used before swapping out again</a:t>
            </a:r>
          </a:p>
          <a:p>
            <a:pPr lvl="1"/>
            <a:r>
              <a:rPr lang="en-US" altLang="en-US" sz="2000" dirty="0"/>
              <a:t>Instead, pager brings in only those pages into memory</a:t>
            </a:r>
          </a:p>
          <a:p>
            <a:r>
              <a:rPr lang="en-US" altLang="en-US" sz="2000" dirty="0"/>
              <a:t>How to determine that set of pages?</a:t>
            </a:r>
          </a:p>
          <a:p>
            <a:pPr lvl="1"/>
            <a:r>
              <a:rPr lang="en-US" altLang="en-US" sz="2000" dirty="0"/>
              <a:t>Need new MMU functionality to implement demand paging</a:t>
            </a:r>
          </a:p>
          <a:p>
            <a:r>
              <a:rPr lang="en-US" altLang="en-US" sz="2000" dirty="0"/>
              <a:t>If pages needed are already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resident</a:t>
            </a:r>
          </a:p>
          <a:p>
            <a:pPr lvl="1"/>
            <a:r>
              <a:rPr lang="en-US" altLang="en-US" sz="2000" dirty="0"/>
              <a:t>No difference from non demand-paging</a:t>
            </a:r>
          </a:p>
          <a:p>
            <a:r>
              <a:rPr lang="en-US" altLang="en-US" sz="2000" dirty="0"/>
              <a:t>If page needed </a:t>
            </a:r>
            <a:r>
              <a:rPr lang="en-US" altLang="en-US" sz="2000" dirty="0" smtClean="0"/>
              <a:t>are </a:t>
            </a:r>
            <a:r>
              <a:rPr lang="en-US" altLang="en-US" sz="2000" dirty="0"/>
              <a:t>not memory resident</a:t>
            </a:r>
          </a:p>
          <a:p>
            <a:pPr lvl="1"/>
            <a:r>
              <a:rPr lang="en-US" altLang="en-US" sz="2000" dirty="0"/>
              <a:t>Need to detect and load the page into memory from storage</a:t>
            </a:r>
          </a:p>
          <a:p>
            <a:pPr lvl="2"/>
            <a:r>
              <a:rPr lang="en-US" altLang="en-US" sz="2000" dirty="0"/>
              <a:t>Without changing program behavior</a:t>
            </a:r>
          </a:p>
          <a:p>
            <a:pPr lvl="2"/>
            <a:r>
              <a:rPr lang="en-US" altLang="en-US" sz="2000" dirty="0"/>
              <a:t>Without programmer needing to change code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sz="2000" dirty="0"/>
              <a:t>With each page table entry a valid–invalid bit is associated</a:t>
            </a:r>
            <a:br>
              <a:rPr lang="en-US" altLang="en-US" sz="2000" dirty="0"/>
            </a:b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FF0000"/>
                </a:solidFill>
              </a:rPr>
              <a:t>v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 in-memory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sz="2000" dirty="0">
                <a:sym typeface="Symbol" panose="05050102010706020507" pitchFamily="18" charset="2"/>
              </a:rPr>
              <a:t>,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sz="2000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sz="2000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endParaRPr lang="en-US" altLang="en-US" sz="900" dirty="0">
              <a:sym typeface="Symbol" panose="05050102010706020507" pitchFamily="18" charset="2"/>
            </a:endParaRPr>
          </a:p>
          <a:p>
            <a:r>
              <a:rPr lang="en-US" altLang="en-US" sz="2000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sz="2000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09" y="2556274"/>
            <a:ext cx="2727378" cy="314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sz="2400" dirty="0"/>
              <a:t>If there is a reference to a page, first reference to that page will trap to </a:t>
            </a:r>
            <a:r>
              <a:rPr lang="en-US" altLang="en-US" sz="2400" dirty="0" smtClean="0"/>
              <a:t>OS </a:t>
            </a: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 smtClean="0">
                <a:sym typeface="Symbol" pitchFamily="18" charset="2"/>
              </a:rPr>
              <a:t>OS looks </a:t>
            </a:r>
            <a:r>
              <a:rPr lang="en-US" altLang="en-US" sz="2400" dirty="0">
                <a:sym typeface="Symbol" pitchFamily="18" charset="2"/>
              </a:rPr>
              <a:t>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sz="2400" dirty="0"/>
              <a:t>Invalid reference </a:t>
            </a:r>
            <a:r>
              <a:rPr lang="en-US" altLang="en-US" sz="2400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sz="2400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Reset tables to indicate page now in memory</a:t>
            </a:r>
            <a:br>
              <a:rPr lang="en-US" altLang="en-US" sz="2400" dirty="0">
                <a:sym typeface="Symbol" pitchFamily="18" charset="2"/>
              </a:rPr>
            </a:br>
            <a:r>
              <a:rPr lang="en-US" altLang="en-US" sz="2400" dirty="0">
                <a:sym typeface="Symbol" pitchFamily="18" charset="2"/>
              </a:rPr>
              <a:t>Set validation bit = </a:t>
            </a:r>
            <a:r>
              <a:rPr lang="en-US" altLang="en-US" sz="2400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sz="2400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sz="2400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566" y="1242779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sz="2000" dirty="0"/>
              <a:t>Extreme case – start process with </a:t>
            </a:r>
            <a:r>
              <a:rPr lang="en-US" altLang="en-US" sz="2000" i="1" dirty="0"/>
              <a:t>no</a:t>
            </a:r>
            <a:r>
              <a:rPr lang="en-US" altLang="en-US" sz="2000" dirty="0"/>
              <a:t> pages in memory</a:t>
            </a:r>
          </a:p>
          <a:p>
            <a:pPr lvl="1"/>
            <a:r>
              <a:rPr lang="en-US" altLang="en-US" sz="2000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sz="2000" dirty="0"/>
              <a:t>And for every other process pages on first access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Pure demand paging</a:t>
            </a:r>
          </a:p>
          <a:p>
            <a:r>
              <a:rPr lang="en-US" altLang="en-US" sz="2000" dirty="0"/>
              <a:t>Actually, a given instruction could access multiple pages -&gt; multiple page faults</a:t>
            </a:r>
          </a:p>
          <a:p>
            <a:pPr lvl="1"/>
            <a:r>
              <a:rPr lang="en-US" altLang="en-US" sz="2000" dirty="0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 sz="2000" dirty="0"/>
              <a:t>Pain decreased because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locality of reference</a:t>
            </a:r>
          </a:p>
          <a:p>
            <a:r>
              <a:rPr lang="en-US" altLang="en-US" sz="2000" dirty="0"/>
              <a:t>Hardware support needed for demand paging</a:t>
            </a:r>
          </a:p>
          <a:p>
            <a:pPr lvl="1"/>
            <a:r>
              <a:rPr lang="en-US" altLang="en-US" sz="2000" dirty="0"/>
              <a:t>Page table with valid / invalid bit</a:t>
            </a:r>
          </a:p>
          <a:p>
            <a:pPr lvl="1"/>
            <a:r>
              <a:rPr lang="en-US" altLang="en-US" sz="2000" dirty="0"/>
              <a:t>Secondary memory (swap device with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swap space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Instruction restart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 sz="2000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Block move</a:t>
            </a:r>
            <a:br>
              <a:rPr lang="en-US" altLang="en-US" sz="2000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/>
            </a:r>
            <a:br>
              <a:rPr lang="en-US" altLang="en-US" dirty="0">
                <a:sym typeface="Symbol" panose="05050102010706020507" pitchFamily="18" charset="2"/>
              </a:rPr>
            </a:b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56" y="27257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sz="2400" dirty="0"/>
              <a:t>Background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Demand Paging</a:t>
            </a:r>
          </a:p>
          <a:p>
            <a:r>
              <a:rPr lang="en-US" altLang="en-US" sz="2400" dirty="0"/>
              <a:t>Copy-on-Write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Page Replacement</a:t>
            </a:r>
          </a:p>
          <a:p>
            <a:r>
              <a:rPr lang="en-US" altLang="en-US" sz="2400" dirty="0"/>
              <a:t>Allocation of Frames </a:t>
            </a:r>
          </a:p>
          <a:p>
            <a:r>
              <a:rPr lang="en-US" altLang="en-US" sz="2400" dirty="0"/>
              <a:t>Thrashing</a:t>
            </a:r>
          </a:p>
          <a:p>
            <a:r>
              <a:rPr lang="en-US" altLang="en-US" sz="2400" dirty="0"/>
              <a:t>Memory-Mapped Files</a:t>
            </a:r>
          </a:p>
          <a:p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</a:rPr>
              <a:t>Allocating Kernel Memory</a:t>
            </a:r>
          </a:p>
          <a:p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</a:rPr>
              <a:t>Other Considerations</a:t>
            </a:r>
          </a:p>
          <a:p>
            <a:r>
              <a:rPr lang="en-US" altLang="en-US" sz="2400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 sz="2000" dirty="0"/>
              <a:t>When a page fault occurs, the </a:t>
            </a:r>
            <a:r>
              <a:rPr lang="en-US" altLang="en-US" sz="2000" dirty="0" smtClean="0"/>
              <a:t>OS must </a:t>
            </a:r>
            <a:r>
              <a:rPr lang="en-US" altLang="en-US" sz="2000" dirty="0"/>
              <a:t>bring the desired page from secondary storage into main </a:t>
            </a:r>
            <a:r>
              <a:rPr lang="en-US" altLang="en-US" sz="2000" dirty="0" smtClean="0"/>
              <a:t>memory</a:t>
            </a:r>
            <a:endParaRPr lang="en-US" altLang="en-US" sz="2000" dirty="0"/>
          </a:p>
          <a:p>
            <a:r>
              <a:rPr lang="en-US" altLang="en-US" sz="2000" dirty="0"/>
              <a:t>Most </a:t>
            </a:r>
            <a:r>
              <a:rPr lang="en-US" altLang="en-US" sz="2000" dirty="0" smtClean="0"/>
              <a:t>OS maintain </a:t>
            </a:r>
            <a:r>
              <a:rPr lang="en-US" altLang="en-US" sz="2000" dirty="0"/>
              <a:t>a 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free-frame</a:t>
            </a:r>
            <a:r>
              <a:rPr lang="en-US" altLang="en-US" sz="2000" b="1" dirty="0">
                <a:solidFill>
                  <a:srgbClr val="0070C0"/>
                </a:solidFill>
              </a:rPr>
              <a:t> list</a:t>
            </a:r>
            <a:r>
              <a:rPr lang="en-US" altLang="en-US" sz="2000" dirty="0"/>
              <a:t> -- a pool of free frames for satisfying such </a:t>
            </a:r>
            <a:r>
              <a:rPr lang="en-US" altLang="en-US" sz="2000" dirty="0" smtClean="0"/>
              <a:t>requests</a:t>
            </a:r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 smtClean="0"/>
              <a:t>OS typically allocates </a:t>
            </a:r>
            <a:r>
              <a:rPr lang="en-US" altLang="en-US" sz="2000" dirty="0"/>
              <a:t>free frames using a technique 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zero-fill-on-demand</a:t>
            </a:r>
            <a:r>
              <a:rPr lang="en-US" altLang="en-US" sz="2000" dirty="0"/>
              <a:t> --  the content of the frames zeroed-out before being </a:t>
            </a:r>
            <a:r>
              <a:rPr lang="en-US" altLang="en-US" sz="2000" dirty="0" smtClean="0"/>
              <a:t>allocated</a:t>
            </a:r>
            <a:endParaRPr lang="en-US" altLang="en-US" sz="2000" dirty="0"/>
          </a:p>
          <a:p>
            <a:r>
              <a:rPr lang="en-US" altLang="en-US" sz="2000" dirty="0"/>
              <a:t>When a system starts up, all available memory is placed on the free-frame </a:t>
            </a:r>
            <a:r>
              <a:rPr lang="en-US" altLang="en-US" sz="2000" dirty="0" smtClean="0"/>
              <a:t>list</a:t>
            </a:r>
            <a:endParaRPr lang="en-US" altLang="en-US" sz="2000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336" y="2937319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/>
            </a:r>
            <a:br>
              <a:rPr lang="en-US" altLang="en-US" sz="3000" dirty="0"/>
            </a:br>
            <a:r>
              <a:rPr lang="en-US" altLang="en-US" sz="3000" dirty="0"/>
              <a:t>Stages in Demand Paging – </a:t>
            </a:r>
            <a:r>
              <a:rPr lang="en-US" altLang="en-US" sz="3000" dirty="0" smtClean="0"/>
              <a:t>Worst </a:t>
            </a:r>
            <a:r>
              <a:rPr lang="en-US" altLang="en-US" sz="3000" dirty="0"/>
              <a:t>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Trap to the </a:t>
            </a:r>
            <a:r>
              <a:rPr lang="en-US" altLang="en-US" sz="2400" dirty="0" smtClean="0"/>
              <a:t>OS</a:t>
            </a:r>
            <a:endParaRPr lang="en-US" altLang="en-US" sz="2400" dirty="0"/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sz="2400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/>
              <a:t>Page Fault Rate 0 </a:t>
            </a:r>
            <a:r>
              <a:rPr lang="en-US" altLang="en-US" sz="2000" dirty="0">
                <a:sym typeface="Symbol" panose="05050102010706020507" pitchFamily="18" charset="2"/>
              </a:rPr>
              <a:t>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if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EAT = (1 –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                       + </a:t>
            </a:r>
            <a:r>
              <a:rPr lang="en-US" altLang="en-US" sz="2000" i="1" dirty="0">
                <a:sym typeface="Symbol" panose="05050102010706020507" pitchFamily="18" charset="2"/>
              </a:rPr>
              <a:t>p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sym typeface="Symbol" panose="05050102010706020507" pitchFamily="18" charset="2"/>
              </a:rPr>
              <a:t>x (</a:t>
            </a:r>
            <a:r>
              <a:rPr lang="en-US" altLang="en-US" sz="2000" dirty="0">
                <a:sym typeface="Symbol" panose="05050102010706020507" pitchFamily="18" charset="2"/>
              </a:rPr>
              <a:t>page </a:t>
            </a:r>
            <a:r>
              <a:rPr lang="en-US" altLang="en-US" sz="2000" dirty="0">
                <a:sym typeface="Symbol" panose="05050102010706020507" pitchFamily="18" charset="2"/>
              </a:rPr>
              <a:t>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   EAT = 8.2 </a:t>
            </a:r>
            <a:r>
              <a:rPr lang="en-US" altLang="en-US" sz="2000" dirty="0" smtClean="0"/>
              <a:t>microseconds </a:t>
            </a: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sz="2000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sz="2000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220 &gt; 200 + 7,999,800 x p</a:t>
            </a:r>
            <a:br>
              <a:rPr lang="en-US" altLang="en-US" sz="2000" dirty="0"/>
            </a:br>
            <a:r>
              <a:rPr lang="en-US" altLang="en-US" sz="2000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sz="2000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8003852" cy="5232400"/>
          </a:xfrm>
        </p:spPr>
        <p:txBody>
          <a:bodyPr/>
          <a:lstStyle/>
          <a:p>
            <a:r>
              <a:rPr lang="en-US" altLang="en-US" sz="2400" dirty="0"/>
              <a:t>Swap space I/O faster than file system I/O even if on the same device</a:t>
            </a:r>
          </a:p>
          <a:p>
            <a:pPr lvl="1"/>
            <a:r>
              <a:rPr lang="en-US" altLang="en-US" sz="2400" dirty="0"/>
              <a:t>Swap allocated in larger chunks, less management needed than file system</a:t>
            </a:r>
          </a:p>
          <a:p>
            <a:r>
              <a:rPr lang="en-US" altLang="en-US" sz="2400" dirty="0"/>
              <a:t>Copy entire process image to swap space at process load time</a:t>
            </a:r>
          </a:p>
          <a:p>
            <a:pPr lvl="1"/>
            <a:r>
              <a:rPr lang="en-US" altLang="en-US" sz="2400" dirty="0"/>
              <a:t>Then page in and out of swap space</a:t>
            </a:r>
          </a:p>
          <a:p>
            <a:pPr lvl="1"/>
            <a:r>
              <a:rPr lang="en-US" altLang="en-US" sz="2400" dirty="0"/>
              <a:t>Used in older BSD </a:t>
            </a:r>
            <a:r>
              <a:rPr lang="en-US" altLang="en-US" sz="2400" dirty="0" smtClean="0"/>
              <a:t>Unix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2000" dirty="0"/>
              <a:t>Used in Solaris and current BSD</a:t>
            </a:r>
          </a:p>
          <a:p>
            <a:pPr lvl="1"/>
            <a:r>
              <a:rPr lang="en-US" altLang="en-US" sz="2000" dirty="0"/>
              <a:t>Still need to write to swap space</a:t>
            </a:r>
          </a:p>
          <a:p>
            <a:pPr lvl="2"/>
            <a:r>
              <a:rPr lang="en-US" altLang="en-US" sz="2000" dirty="0"/>
              <a:t>Pages not associated with a file (like stack and heap) – </a:t>
            </a:r>
            <a:r>
              <a:rPr lang="en-US" altLang="en-US" sz="2000" b="1" dirty="0">
                <a:solidFill>
                  <a:srgbClr val="0000FF"/>
                </a:solidFill>
              </a:rPr>
              <a:t>anonymous</a:t>
            </a:r>
            <a:r>
              <a:rPr lang="en-US" altLang="en-US" sz="2000" dirty="0"/>
              <a:t> </a:t>
            </a:r>
            <a:r>
              <a:rPr lang="en-US" altLang="en-US" sz="2000" b="1" dirty="0" smtClean="0">
                <a:solidFill>
                  <a:srgbClr val="3366FF"/>
                </a:solidFill>
              </a:rPr>
              <a:t>memory</a:t>
            </a:r>
            <a:endParaRPr lang="en-US" altLang="en-US" sz="2000" dirty="0"/>
          </a:p>
          <a:p>
            <a:pPr lvl="2"/>
            <a:r>
              <a:rPr lang="en-US" altLang="en-US" sz="2000" dirty="0"/>
              <a:t>Pages modified in memory but not yet written back to the file system</a:t>
            </a:r>
          </a:p>
          <a:p>
            <a:r>
              <a:rPr lang="en-US" altLang="en-US" sz="2000" dirty="0"/>
              <a:t>Mobile systems</a:t>
            </a:r>
          </a:p>
          <a:p>
            <a:pPr lvl="1"/>
            <a:r>
              <a:rPr lang="en-US" altLang="en-US" sz="2000" dirty="0"/>
              <a:t>Typically don’t support swapping</a:t>
            </a:r>
          </a:p>
          <a:p>
            <a:pPr lvl="1"/>
            <a:r>
              <a:rPr lang="en-US" altLang="en-US" sz="2000" dirty="0"/>
              <a:t>Instead, demand page from file system and reclaim read-only pages (such as code)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7976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Copy-on-Write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(COW) allows both parent and child processes to initially </a:t>
            </a:r>
            <a:r>
              <a:rPr lang="en-US" altLang="en-US" sz="2400" b="1" i="1" dirty="0"/>
              <a:t>share</a:t>
            </a:r>
            <a:r>
              <a:rPr lang="en-US" altLang="en-US" sz="2400" dirty="0"/>
              <a:t> the same pages in memory</a:t>
            </a:r>
          </a:p>
          <a:p>
            <a:pPr lvl="1"/>
            <a:r>
              <a:rPr lang="en-US" altLang="en-US" sz="2400" dirty="0"/>
              <a:t>If either process modifies a shared page, only then is the page copied</a:t>
            </a:r>
          </a:p>
          <a:p>
            <a:r>
              <a:rPr lang="en-US" altLang="en-US" sz="2400" dirty="0"/>
              <a:t>COW allows more efficient process creation as only modified pages are </a:t>
            </a:r>
            <a:r>
              <a:rPr lang="en-US" altLang="en-US" sz="2400" dirty="0" smtClean="0"/>
              <a:t>copied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 sz="2400" dirty="0"/>
              <a:t>Define virtual memory and describe its </a:t>
            </a:r>
            <a:r>
              <a:rPr lang="en-US" altLang="en-US" sz="2400" dirty="0" smtClean="0"/>
              <a:t>benefits</a:t>
            </a:r>
            <a:endParaRPr lang="en-US" altLang="en-US" sz="2400" dirty="0"/>
          </a:p>
          <a:p>
            <a:r>
              <a:rPr lang="en-US" altLang="en-US" sz="2400" dirty="0"/>
              <a:t>Illustrate how pages are loaded into memory using </a:t>
            </a:r>
            <a:r>
              <a:rPr lang="en-US" altLang="en-US" sz="2400" dirty="0">
                <a:solidFill>
                  <a:srgbClr val="0000FF"/>
                </a:solidFill>
              </a:rPr>
              <a:t>demand </a:t>
            </a:r>
            <a:r>
              <a:rPr lang="en-US" altLang="en-US" sz="2400" dirty="0" smtClean="0">
                <a:solidFill>
                  <a:srgbClr val="0000FF"/>
                </a:solidFill>
              </a:rPr>
              <a:t>paging</a:t>
            </a:r>
            <a:endParaRPr lang="en-US" altLang="en-US" sz="2400" dirty="0"/>
          </a:p>
          <a:p>
            <a:r>
              <a:rPr lang="en-US" altLang="en-US" sz="2400" dirty="0"/>
              <a:t>Apply the FIFO, optimal, and </a:t>
            </a:r>
            <a:r>
              <a:rPr lang="en-US" altLang="en-US" sz="2400" dirty="0" smtClean="0"/>
              <a:t>LRU </a:t>
            </a:r>
            <a:r>
              <a:rPr lang="en-US" altLang="en-US" sz="2400" dirty="0">
                <a:solidFill>
                  <a:srgbClr val="0000FF"/>
                </a:solidFill>
              </a:rPr>
              <a:t>page-replacement </a:t>
            </a:r>
            <a:r>
              <a:rPr lang="en-US" altLang="en-US" sz="2400" dirty="0" smtClean="0"/>
              <a:t>algorithms</a:t>
            </a:r>
            <a:endParaRPr lang="en-US" altLang="en-US" sz="2400" dirty="0"/>
          </a:p>
          <a:p>
            <a:r>
              <a:rPr lang="en-US" altLang="en-US" sz="2400" dirty="0"/>
              <a:t>Describe the working set of a process, and explain how it is related to program </a:t>
            </a:r>
            <a:r>
              <a:rPr lang="en-US" altLang="en-US" sz="2400" dirty="0" smtClean="0">
                <a:solidFill>
                  <a:srgbClr val="0000FF"/>
                </a:solidFill>
              </a:rPr>
              <a:t>locality</a:t>
            </a:r>
            <a:endParaRPr lang="en-US" altLang="en-US" sz="2400" dirty="0">
              <a:solidFill>
                <a:srgbClr val="0000FF"/>
              </a:solidFill>
            </a:endParaRPr>
          </a:p>
          <a:p>
            <a:r>
              <a:rPr lang="en-US" altLang="en-US" sz="2400" dirty="0"/>
              <a:t>Describe how Linux, Windows 10, and Solaris manage virtual </a:t>
            </a:r>
            <a:r>
              <a:rPr lang="en-US" altLang="en-US" sz="2400" dirty="0" smtClean="0"/>
              <a:t>memory</a:t>
            </a:r>
            <a:endParaRPr lang="en-US" altLang="en-US" sz="2400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In general, free pages are allocated from a </a:t>
            </a:r>
            <a:r>
              <a:rPr lang="en-US" altLang="en-US" sz="2400" b="1" dirty="0">
                <a:solidFill>
                  <a:srgbClr val="006699"/>
                </a:solidFill>
              </a:rPr>
              <a:t>pool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</a:t>
            </a:r>
            <a:r>
              <a:rPr lang="en-US" altLang="en-US" sz="2400" b="1" dirty="0">
                <a:solidFill>
                  <a:srgbClr val="006699"/>
                </a:solidFill>
              </a:rPr>
              <a:t>zero-fill-on-demand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pages</a:t>
            </a:r>
          </a:p>
          <a:p>
            <a:pPr lvl="1"/>
            <a:r>
              <a:rPr lang="en-US" altLang="en-US" sz="2400" dirty="0"/>
              <a:t>Pool should always have free frames for fast demand page execution</a:t>
            </a:r>
          </a:p>
          <a:p>
            <a:pPr lvl="2"/>
            <a:r>
              <a:rPr lang="en-US" altLang="en-US" sz="2400" dirty="0"/>
              <a:t>Don’t want to have to free a frame as well as other processing on page fault</a:t>
            </a:r>
          </a:p>
          <a:p>
            <a:pPr lvl="1"/>
            <a:r>
              <a:rPr lang="en-US" altLang="en-US" sz="2400" dirty="0"/>
              <a:t>Why zero-out a page before allocating it?</a:t>
            </a:r>
          </a:p>
          <a:p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400" dirty="0"/>
              <a:t> variation on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fork</a:t>
            </a:r>
            <a:r>
              <a:rPr lang="en-US" alt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400" dirty="0" smtClean="0"/>
              <a:t>system </a:t>
            </a:r>
            <a:r>
              <a:rPr lang="en-US" altLang="en-US" sz="2400" dirty="0"/>
              <a:t>call has parent suspend and child using copy-on-write address space of parent</a:t>
            </a:r>
          </a:p>
          <a:p>
            <a:pPr lvl="1"/>
            <a:r>
              <a:rPr lang="en-US" altLang="en-US" sz="2400" dirty="0"/>
              <a:t>Designed to have child call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2400" dirty="0"/>
              <a:t>Very efficient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3310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sz="2400" dirty="0"/>
              <a:t>Used up by process pages</a:t>
            </a:r>
          </a:p>
          <a:p>
            <a:r>
              <a:rPr lang="en-US" altLang="en-US" sz="2400" dirty="0"/>
              <a:t>Also in demand from the kernel, I/O buffers, </a:t>
            </a:r>
            <a:r>
              <a:rPr lang="en-US" altLang="en-US" sz="2400" dirty="0" err="1"/>
              <a:t>etc</a:t>
            </a:r>
            <a:endParaRPr lang="en-US" altLang="en-US" sz="2400" dirty="0"/>
          </a:p>
          <a:p>
            <a:r>
              <a:rPr lang="en-US" altLang="en-US" sz="2400" dirty="0"/>
              <a:t>How much to allocate to each?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Page replacement </a:t>
            </a:r>
            <a:r>
              <a:rPr lang="en-US" altLang="en-US" sz="2400" dirty="0"/>
              <a:t>– find some page in memory, but not really in use, page it out</a:t>
            </a:r>
          </a:p>
          <a:p>
            <a:pPr lvl="1"/>
            <a:r>
              <a:rPr lang="en-US" altLang="en-US" sz="2400" dirty="0"/>
              <a:t>Algorithm – terminate? swap out? replace the page?</a:t>
            </a:r>
          </a:p>
          <a:p>
            <a:pPr lvl="1"/>
            <a:r>
              <a:rPr lang="en-US" altLang="en-US" sz="2400" dirty="0"/>
              <a:t>Performance – want an algorithm which will result in minimum number of page faults</a:t>
            </a:r>
          </a:p>
          <a:p>
            <a:r>
              <a:rPr lang="en-US" altLang="en-US" sz="2400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sz="2400" dirty="0"/>
              <a:t>Prevent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over-allocation</a:t>
            </a:r>
            <a:r>
              <a:rPr lang="en-US" altLang="en-US" sz="2400" dirty="0"/>
              <a:t> of memory by modifying page-fault service routine to include page replacement</a:t>
            </a:r>
          </a:p>
          <a:p>
            <a:r>
              <a:rPr lang="en-US" altLang="en-US" sz="2400" dirty="0"/>
              <a:t>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modify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dirty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to reduce overhead of page transfers – only modified pages are written to disk</a:t>
            </a:r>
          </a:p>
          <a:p>
            <a:r>
              <a:rPr lang="en-US" altLang="en-US" sz="2400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Find a free frame:</a:t>
            </a:r>
            <a:br>
              <a:rPr lang="en-US" altLang="en-US" sz="2000" dirty="0"/>
            </a:br>
            <a:r>
              <a:rPr lang="en-US" altLang="en-US" sz="2000" dirty="0"/>
              <a:t>   -  If there is a free frame, use it</a:t>
            </a:r>
            <a:br>
              <a:rPr lang="en-US" altLang="en-US" sz="2000" dirty="0"/>
            </a:br>
            <a:r>
              <a:rPr lang="en-US" altLang="en-US" sz="2000" dirty="0"/>
              <a:t>   -  If there is no free frame, use a page replacement algorithm to select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victim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</a:t>
            </a:r>
            <a:r>
              <a:rPr lang="en-US" altLang="en-US" sz="2000" b="1" dirty="0">
                <a:solidFill>
                  <a:srgbClr val="3366FF"/>
                </a:solidFill>
              </a:rPr>
              <a:t/>
            </a:r>
            <a:br>
              <a:rPr lang="en-US" altLang="en-US" sz="2000" b="1" dirty="0">
                <a:solidFill>
                  <a:srgbClr val="3366FF"/>
                </a:solidFill>
              </a:rPr>
            </a:br>
            <a:r>
              <a:rPr lang="en-US" altLang="en-US" sz="2000" b="1" dirty="0">
                <a:solidFill>
                  <a:srgbClr val="3366FF"/>
                </a:solidFill>
              </a:rPr>
              <a:t>   </a:t>
            </a:r>
            <a:r>
              <a:rPr lang="en-US" altLang="en-US" sz="2000" dirty="0"/>
              <a:t>-</a:t>
            </a:r>
            <a:r>
              <a:rPr lang="en-US" altLang="en-US" sz="2000" b="1" dirty="0"/>
              <a:t>  </a:t>
            </a:r>
            <a:r>
              <a:rPr lang="en-US" altLang="en-US" sz="2000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sz="2000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sz="2000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sz="2000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33475"/>
            <a:ext cx="8180293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sz="2000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Want lowest page-fault rate on both first access and </a:t>
            </a:r>
            <a:r>
              <a:rPr lang="en-US" altLang="en-US" sz="2000" dirty="0" smtClean="0"/>
              <a:t>re-access</a:t>
            </a:r>
          </a:p>
          <a:p>
            <a:pPr>
              <a:tabLst>
                <a:tab pos="3144838" algn="ctr"/>
              </a:tabLst>
            </a:pPr>
            <a:r>
              <a:rPr lang="en-US" altLang="en-US" sz="2000" dirty="0" smtClean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 smtClean="0"/>
              <a:t>String </a:t>
            </a:r>
            <a:r>
              <a:rPr lang="en-US" altLang="en-US" sz="2000" dirty="0"/>
              <a:t>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sz="2000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sz="2000" dirty="0"/>
              <a:t>In all our examples, 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sz="2000" dirty="0"/>
              <a:t>	               </a:t>
            </a:r>
            <a:r>
              <a:rPr lang="en-US" altLang="en-US" sz="2000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sz="2000" dirty="0"/>
              <a:t>Reference string: </a:t>
            </a:r>
            <a:r>
              <a:rPr lang="en-US" altLang="en-US" sz="2000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sz="2000" dirty="0"/>
          </a:p>
          <a:p>
            <a:r>
              <a:rPr lang="en-US" altLang="en-US" sz="2000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pPr>
              <a:buFont typeface="Monotype Sorts" pitchFamily="-84" charset="2"/>
              <a:buNone/>
            </a:pPr>
            <a:r>
              <a:rPr lang="en-US" altLang="en-US" sz="2000" dirty="0"/>
              <a:t/>
            </a:r>
            <a:br>
              <a:rPr lang="en-US" altLang="en-US" sz="2000" dirty="0"/>
            </a:br>
            <a:endParaRPr lang="en-US" altLang="en-US" sz="2000" dirty="0"/>
          </a:p>
          <a:p>
            <a:pPr>
              <a:buFont typeface="Monotype Sorts" pitchFamily="-84" charset="2"/>
              <a:buNone/>
            </a:pPr>
            <a:endParaRPr lang="en-US" altLang="en-US" sz="900" dirty="0"/>
          </a:p>
          <a:p>
            <a:pPr>
              <a:buFont typeface="Monotype Sorts" pitchFamily="-84" charset="2"/>
              <a:buNone/>
            </a:pPr>
            <a:endParaRPr lang="en-US" altLang="en-US" sz="900" dirty="0"/>
          </a:p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000" dirty="0"/>
              <a:t>Can vary by reference string: consider 1,2,3,4,1,2,5,1,2,3,4,5</a:t>
            </a:r>
          </a:p>
          <a:p>
            <a:pPr lvl="1"/>
            <a:r>
              <a:rPr lang="en-US" altLang="en-US" sz="2000" dirty="0"/>
              <a:t>Adding more frames can cause more page faults!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Belady</a:t>
            </a:r>
            <a:r>
              <a:rPr lang="ja-JP" altLang="en-US" sz="2000" b="1" dirty="0">
                <a:solidFill>
                  <a:srgbClr val="006699"/>
                </a:solidFill>
                <a:latin typeface="+mj-lt"/>
              </a:rPr>
              <a:t>’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s Anomaly</a:t>
            </a:r>
            <a:endParaRPr lang="en-US" altLang="en-US" sz="2000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sz="2000" dirty="0"/>
              <a:t>How to track ages of pages? </a:t>
            </a:r>
          </a:p>
          <a:p>
            <a:pPr lvl="1"/>
            <a:r>
              <a:rPr lang="en-US" altLang="en-US" sz="2000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 sz="2000" dirty="0"/>
              <a:t>Code needs to be in memory to execute, but entire program rarely used</a:t>
            </a:r>
          </a:p>
          <a:p>
            <a:pPr lvl="1"/>
            <a:r>
              <a:rPr lang="en-US" altLang="en-US" sz="2000" dirty="0"/>
              <a:t>Error code, unusual routines, large data structures</a:t>
            </a:r>
          </a:p>
          <a:p>
            <a:r>
              <a:rPr lang="en-US" altLang="en-US" sz="2000" dirty="0"/>
              <a:t>Entire program code not needed at </a:t>
            </a:r>
            <a:r>
              <a:rPr lang="en-US" altLang="en-US" sz="2000" dirty="0" smtClean="0"/>
              <a:t>the same </a:t>
            </a:r>
            <a:r>
              <a:rPr lang="en-US" altLang="en-US" sz="2000" dirty="0"/>
              <a:t>time</a:t>
            </a:r>
          </a:p>
          <a:p>
            <a:r>
              <a:rPr lang="en-US" altLang="en-US" sz="2000" dirty="0"/>
              <a:t>Consider ability to execute partially-loaded program</a:t>
            </a:r>
          </a:p>
          <a:p>
            <a:pPr lvl="1"/>
            <a:r>
              <a:rPr lang="en-US" altLang="en-US" sz="2000" dirty="0"/>
              <a:t>Program no longer constrained by limits of physical memory</a:t>
            </a:r>
          </a:p>
          <a:p>
            <a:pPr lvl="1"/>
            <a:r>
              <a:rPr lang="en-US" altLang="en-US" sz="2000" dirty="0"/>
              <a:t>Each program takes less memory while running -&gt; more programs run at the same time</a:t>
            </a:r>
          </a:p>
          <a:p>
            <a:pPr lvl="2"/>
            <a:r>
              <a:rPr lang="en-US" altLang="en-US" sz="2000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sz="2000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sz="2000" dirty="0"/>
              <a:t>Replace page that </a:t>
            </a:r>
            <a:r>
              <a:rPr lang="en-US" altLang="en-US" sz="2000" dirty="0">
                <a:solidFill>
                  <a:srgbClr val="0000FF"/>
                </a:solidFill>
              </a:rPr>
              <a:t>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sz="2000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sz="2000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sz="2000" dirty="0"/>
              <a:t>Can</a:t>
            </a:r>
            <a:r>
              <a:rPr lang="ja-JP" altLang="en-US" sz="2000" dirty="0"/>
              <a:t>’</a:t>
            </a:r>
            <a:r>
              <a:rPr lang="en-US" altLang="ja-JP" sz="2000" dirty="0"/>
              <a:t>t read the future</a:t>
            </a:r>
            <a:endParaRPr lang="en-US" altLang="en-US" sz="2000" dirty="0"/>
          </a:p>
          <a:p>
            <a:pPr>
              <a:tabLst>
                <a:tab pos="1889125" algn="l"/>
              </a:tabLst>
            </a:pPr>
            <a:r>
              <a:rPr lang="en-US" altLang="en-US" sz="2000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sz="2000" dirty="0"/>
              <a:t>Use past knowledge rather than future</a:t>
            </a:r>
          </a:p>
          <a:p>
            <a:pPr>
              <a:defRPr/>
            </a:pPr>
            <a:r>
              <a:rPr lang="en-US" altLang="en-US" sz="2000" dirty="0"/>
              <a:t>Replace page that </a:t>
            </a:r>
            <a:r>
              <a:rPr lang="en-US" altLang="en-US" sz="2000" dirty="0">
                <a:solidFill>
                  <a:srgbClr val="0000FF"/>
                </a:solidFill>
              </a:rPr>
              <a:t>has not been used in the most amount of time</a:t>
            </a:r>
          </a:p>
          <a:p>
            <a:pPr>
              <a:defRPr/>
            </a:pPr>
            <a:r>
              <a:rPr lang="en-US" altLang="en-US" sz="2000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defRPr/>
            </a:pPr>
            <a:endParaRPr lang="en-US" altLang="en-US" sz="2000" dirty="0"/>
          </a:p>
          <a:p>
            <a:pPr>
              <a:defRPr/>
            </a:pPr>
            <a:r>
              <a:rPr lang="en-US" altLang="en-US" sz="2000" dirty="0"/>
              <a:t>12 faults – better than FIFO but worse than OPT</a:t>
            </a:r>
          </a:p>
          <a:p>
            <a:pPr>
              <a:defRPr/>
            </a:pPr>
            <a:r>
              <a:rPr lang="en-US" altLang="en-US" sz="2000" dirty="0"/>
              <a:t>Generally good algorithm and frequently used</a:t>
            </a:r>
          </a:p>
          <a:p>
            <a:pPr>
              <a:defRPr/>
            </a:pPr>
            <a:r>
              <a:rPr lang="en-US" altLang="en-US" sz="2000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30927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sz="2000" dirty="0">
                <a:solidFill>
                  <a:srgbClr val="0000FF"/>
                </a:solidFill>
              </a:rPr>
              <a:t>Counter</a:t>
            </a:r>
            <a:r>
              <a:rPr lang="en-US" altLang="en-US" sz="2000" dirty="0"/>
              <a:t> implementation</a:t>
            </a:r>
          </a:p>
          <a:p>
            <a:pPr lvl="1"/>
            <a:r>
              <a:rPr lang="en-US" altLang="en-US" sz="2000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sz="2000" dirty="0"/>
              <a:t>When a page needs to be changed, look at the counters to find smallest value</a:t>
            </a:r>
          </a:p>
          <a:p>
            <a:pPr lvl="2"/>
            <a:r>
              <a:rPr lang="en-US" altLang="en-US" sz="2000" dirty="0"/>
              <a:t>Search through table needed</a:t>
            </a:r>
          </a:p>
          <a:p>
            <a:r>
              <a:rPr lang="en-US" altLang="en-US" sz="2000" dirty="0">
                <a:solidFill>
                  <a:srgbClr val="0000FF"/>
                </a:solidFill>
              </a:rPr>
              <a:t>Stack</a:t>
            </a:r>
            <a:r>
              <a:rPr lang="en-US" altLang="en-US" sz="2000" dirty="0"/>
              <a:t> implementation</a:t>
            </a:r>
          </a:p>
          <a:p>
            <a:pPr lvl="1"/>
            <a:r>
              <a:rPr lang="en-US" altLang="en-US" sz="2000" dirty="0"/>
              <a:t>Keep a stack of page numbers in a double link form:</a:t>
            </a:r>
          </a:p>
          <a:p>
            <a:pPr lvl="1"/>
            <a:r>
              <a:rPr lang="en-US" altLang="en-US" sz="2000" dirty="0"/>
              <a:t>Page referenced:</a:t>
            </a:r>
          </a:p>
          <a:p>
            <a:pPr lvl="2"/>
            <a:r>
              <a:rPr lang="en-US" altLang="en-US" sz="2000" dirty="0"/>
              <a:t>move it to the top</a:t>
            </a:r>
          </a:p>
          <a:p>
            <a:pPr lvl="2"/>
            <a:r>
              <a:rPr lang="en-US" altLang="en-US" sz="2000" dirty="0"/>
              <a:t>requires 6 pointers to be changed</a:t>
            </a:r>
          </a:p>
          <a:p>
            <a:pPr lvl="1"/>
            <a:r>
              <a:rPr lang="en-US" altLang="en-US" sz="2000" dirty="0"/>
              <a:t>But each update more expensive</a:t>
            </a:r>
          </a:p>
          <a:p>
            <a:pPr lvl="1"/>
            <a:r>
              <a:rPr lang="en-US" altLang="en-US" sz="2000" dirty="0"/>
              <a:t>No search for replacement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sz="2000" dirty="0"/>
              <a:t>LRU and OPT are cases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stack algorithms </a:t>
            </a:r>
            <a:r>
              <a:rPr lang="en-US" altLang="en-US" sz="2000" dirty="0"/>
              <a:t>that don</a:t>
            </a:r>
            <a:r>
              <a:rPr lang="ja-JP" altLang="en-US" sz="2000" dirty="0"/>
              <a:t>’</a:t>
            </a:r>
            <a:r>
              <a:rPr lang="en-US" altLang="ja-JP" sz="2000" dirty="0"/>
              <a:t>t have Belady</a:t>
            </a:r>
            <a:r>
              <a:rPr lang="ja-JP" altLang="en-US" sz="2000" dirty="0"/>
              <a:t>’</a:t>
            </a:r>
            <a:r>
              <a:rPr lang="en-US" altLang="ja-JP" sz="2000" dirty="0"/>
              <a:t>s Anomaly</a:t>
            </a:r>
          </a:p>
          <a:p>
            <a:r>
              <a:rPr lang="en-US" altLang="en-US" sz="2000" dirty="0"/>
              <a:t>Use </a:t>
            </a:r>
            <a:r>
              <a:rPr lang="en-US" altLang="en-US" sz="2000" dirty="0" smtClean="0"/>
              <a:t>of a </a:t>
            </a:r>
            <a:r>
              <a:rPr lang="en-US" altLang="en-US" sz="2000" dirty="0"/>
              <a:t>Stack to Record Most Recent Page References</a:t>
            </a:r>
            <a:endParaRPr lang="en-US" sz="2000" dirty="0"/>
          </a:p>
          <a:p>
            <a:endParaRPr lang="en-US" altLang="en-US" dirty="0"/>
          </a:p>
        </p:txBody>
      </p:sp>
      <p:pic>
        <p:nvPicPr>
          <p:cNvPr id="4" name="Picture 1" descr="9_16.pdf">
            <a:extLst>
              <a:ext uri="{FF2B5EF4-FFF2-40B4-BE49-F238E27FC236}">
                <a16:creationId xmlns:a16="http://schemas.microsoft.com/office/drawing/2014/main" id="{650D8023-264A-4AC3-B430-E0C59C95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2260350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99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sz="2400" dirty="0"/>
              <a:t>LRU needs special hardware and still slow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Reference bit</a:t>
            </a:r>
          </a:p>
          <a:p>
            <a:pPr lvl="1"/>
            <a:r>
              <a:rPr lang="en-US" altLang="en-US" sz="2400" dirty="0"/>
              <a:t>With each page associate a bit, initially = 0</a:t>
            </a:r>
          </a:p>
          <a:p>
            <a:pPr lvl="1"/>
            <a:r>
              <a:rPr lang="en-US" altLang="en-US" sz="2400" dirty="0"/>
              <a:t>When page is referenced bit set to 1</a:t>
            </a:r>
          </a:p>
          <a:p>
            <a:pPr lvl="1"/>
            <a:r>
              <a:rPr lang="en-US" altLang="en-US" sz="2400" dirty="0"/>
              <a:t>Replace any with reference bit = 0 (if one exists)</a:t>
            </a:r>
          </a:p>
          <a:p>
            <a:pPr lvl="2"/>
            <a:r>
              <a:rPr lang="en-US" altLang="en-US" sz="2400" dirty="0"/>
              <a:t>We do not know the order, however</a:t>
            </a:r>
            <a:endParaRPr lang="en-US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35672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801" y="17902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LRU Approximation Algorithms (cont.)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Second-chance algorithm</a:t>
            </a:r>
          </a:p>
          <a:p>
            <a:pPr lvl="1"/>
            <a:r>
              <a:rPr lang="en-US" altLang="en-US" sz="2400" dirty="0"/>
              <a:t>Generally FIFO, plus hardware-provided reference bit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Clock </a:t>
            </a:r>
            <a:r>
              <a:rPr lang="en-US" altLang="en-US" sz="2400" dirty="0"/>
              <a:t>replacement</a:t>
            </a:r>
          </a:p>
          <a:p>
            <a:pPr lvl="1"/>
            <a:r>
              <a:rPr lang="en-US" altLang="en-US" sz="2400" dirty="0"/>
              <a:t>If page to be replaced has </a:t>
            </a:r>
          </a:p>
          <a:p>
            <a:pPr lvl="2"/>
            <a:r>
              <a:rPr lang="en-US" altLang="en-US" sz="2400" dirty="0"/>
              <a:t>Reference bit = 0 -&gt; replace it</a:t>
            </a:r>
          </a:p>
          <a:p>
            <a:pPr lvl="2"/>
            <a:r>
              <a:rPr lang="en-US" altLang="en-US" sz="2400" dirty="0"/>
              <a:t>reference bit = 1 then:</a:t>
            </a:r>
          </a:p>
          <a:p>
            <a:pPr lvl="3"/>
            <a:r>
              <a:rPr lang="en-US" altLang="en-US" sz="2400" dirty="0"/>
              <a:t>set reference bit 0, leave page in memory</a:t>
            </a:r>
          </a:p>
          <a:p>
            <a:pPr lvl="3"/>
            <a:r>
              <a:rPr lang="en-US" altLang="en-US" sz="2400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290747"/>
            <a:ext cx="8010525" cy="4635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/>
            </a:r>
            <a:br>
              <a:rPr lang="en-US" altLang="en-US" sz="2800" dirty="0"/>
            </a:br>
            <a:r>
              <a:rPr lang="en-US" altLang="en-US" dirty="0"/>
              <a:t>Second-chance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926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 sz="2000" dirty="0"/>
              <a:t>Improve algorithm by using reference bit and modify bit (if available) in concert</a:t>
            </a:r>
          </a:p>
          <a:p>
            <a:r>
              <a:rPr lang="en-US" altLang="en-US" sz="2000" dirty="0"/>
              <a:t>Take ordered pair (reference, modify):</a:t>
            </a:r>
          </a:p>
          <a:p>
            <a:pPr lvl="1"/>
            <a:r>
              <a:rPr lang="en-US" altLang="en-US" sz="2000" dirty="0"/>
              <a:t>(0, 0) neither recently used not modified – best page to replace</a:t>
            </a:r>
          </a:p>
          <a:p>
            <a:pPr lvl="1"/>
            <a:r>
              <a:rPr lang="en-US" altLang="en-US" sz="2000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sz="2000" dirty="0"/>
              <a:t>(1, 0) recently used but clean – probably will be used again soon</a:t>
            </a:r>
          </a:p>
          <a:p>
            <a:pPr lvl="1"/>
            <a:r>
              <a:rPr lang="en-US" altLang="en-US" sz="2000" dirty="0"/>
              <a:t>(1, 1) recently used and modified – probably will be used again soon and need to write out before replacement</a:t>
            </a:r>
          </a:p>
          <a:p>
            <a:r>
              <a:rPr lang="en-US" altLang="en-US" sz="2000" dirty="0"/>
              <a:t>When page replacement called for, use the clock scheme </a:t>
            </a:r>
            <a:r>
              <a:rPr lang="en-US" altLang="en-US" sz="2000" dirty="0" smtClean="0"/>
              <a:t>but </a:t>
            </a:r>
            <a:r>
              <a:rPr lang="en-US" altLang="en-US" sz="2000" dirty="0"/>
              <a:t>use the four classes </a:t>
            </a:r>
            <a:r>
              <a:rPr lang="en-US" altLang="en-US" sz="2000" dirty="0" smtClean="0"/>
              <a:t>to replace </a:t>
            </a:r>
            <a:r>
              <a:rPr lang="en-US" altLang="en-US" sz="2000" dirty="0"/>
              <a:t>page in lowest non-empty class</a:t>
            </a:r>
          </a:p>
          <a:p>
            <a:pPr lvl="1"/>
            <a:r>
              <a:rPr lang="en-US" altLang="en-US" sz="2000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9" y="1230348"/>
            <a:ext cx="7311024" cy="4556841"/>
          </a:xfrm>
        </p:spPr>
        <p:txBody>
          <a:bodyPr/>
          <a:lstStyle/>
          <a:p>
            <a:r>
              <a:rPr lang="en-US" altLang="en-US" sz="2400" dirty="0"/>
              <a:t>Keep a counter of the number of references that have been made to each page</a:t>
            </a:r>
          </a:p>
          <a:p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Lease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Frequently Used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LFU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  Replaces page with smallest count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Most Frequently Used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MFU</a:t>
            </a:r>
            <a:r>
              <a:rPr lang="en-US" altLang="en-US" sz="2400" dirty="0"/>
              <a:t>)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Algorithm</a:t>
            </a:r>
            <a:r>
              <a:rPr lang="en-US" altLang="en-US" sz="2400" dirty="0"/>
              <a:t>: </a:t>
            </a:r>
          </a:p>
          <a:p>
            <a:pPr lvl="1"/>
            <a:r>
              <a:rPr lang="en-US" altLang="en-US" sz="2400" dirty="0"/>
              <a:t>Based on the argument that the page with the smallest count was probably just brought in and has </a:t>
            </a:r>
            <a:r>
              <a:rPr lang="en-US" altLang="en-US" sz="2400" dirty="0" smtClean="0"/>
              <a:t>yet to be used</a:t>
            </a:r>
          </a:p>
          <a:p>
            <a:r>
              <a:rPr lang="en-US" altLang="en-US" sz="2400" dirty="0"/>
              <a:t>Not </a:t>
            </a:r>
            <a:r>
              <a:rPr lang="en-US" altLang="en-US" sz="2400" dirty="0" smtClean="0"/>
              <a:t>common</a:t>
            </a:r>
          </a:p>
          <a:p>
            <a:pPr lvl="1"/>
            <a:r>
              <a:rPr lang="en-US" altLang="en-US" sz="2400" dirty="0" smtClean="0"/>
              <a:t>Implementation is expensive</a:t>
            </a:r>
            <a:endParaRPr lang="en-US" altLang="en-US" sz="2400" dirty="0"/>
          </a:p>
          <a:p>
            <a:pPr lvl="1"/>
            <a:endParaRPr lang="en-US" altLang="en-US" sz="2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 sz="2000" dirty="0"/>
              <a:t>Keep a pool of free frames, always</a:t>
            </a:r>
          </a:p>
          <a:p>
            <a:pPr lvl="1"/>
            <a:r>
              <a:rPr lang="en-US" altLang="en-US" sz="2000" dirty="0"/>
              <a:t>Then frame available when needed, not found at fault time</a:t>
            </a:r>
          </a:p>
          <a:p>
            <a:pPr lvl="1"/>
            <a:r>
              <a:rPr lang="en-US" altLang="en-US" sz="2000" dirty="0"/>
              <a:t>Read page into free frame and select victim to evict and add to free pool</a:t>
            </a:r>
          </a:p>
          <a:p>
            <a:pPr lvl="1"/>
            <a:r>
              <a:rPr lang="en-US" altLang="en-US" sz="2000" dirty="0"/>
              <a:t>When convenient, evict victim</a:t>
            </a:r>
          </a:p>
          <a:p>
            <a:r>
              <a:rPr lang="en-US" altLang="en-US" sz="2000" dirty="0"/>
              <a:t>Possibly, keep list of modified pages</a:t>
            </a:r>
          </a:p>
          <a:p>
            <a:pPr lvl="1"/>
            <a:r>
              <a:rPr lang="en-US" altLang="en-US" sz="2000" dirty="0"/>
              <a:t>When backing store otherwise idle, write pages there and set to non-dirty</a:t>
            </a:r>
          </a:p>
          <a:p>
            <a:r>
              <a:rPr lang="en-US" altLang="en-US" sz="2000" dirty="0"/>
              <a:t>Possibly, keep free frame contents intact and note what is in them</a:t>
            </a:r>
          </a:p>
          <a:p>
            <a:pPr lvl="1"/>
            <a:r>
              <a:rPr lang="en-US" altLang="en-US" sz="2000" dirty="0"/>
              <a:t>If referenced again before reused, no need to load contents again from disk</a:t>
            </a:r>
          </a:p>
          <a:p>
            <a:pPr lvl="1"/>
            <a:r>
              <a:rPr lang="en-US" altLang="en-US" sz="2000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Virtual memory </a:t>
            </a:r>
            <a:r>
              <a:rPr lang="en-US" altLang="en-US" sz="2400" dirty="0"/>
              <a:t>– separation of user logical memory from physical memory</a:t>
            </a:r>
          </a:p>
          <a:p>
            <a:pPr lvl="1"/>
            <a:r>
              <a:rPr lang="en-US" altLang="en-US" sz="2400" dirty="0"/>
              <a:t>Only part of the program needs to be in memory for execution</a:t>
            </a:r>
          </a:p>
          <a:p>
            <a:pPr lvl="1"/>
            <a:r>
              <a:rPr lang="en-US" altLang="en-US" sz="2400" dirty="0"/>
              <a:t>Logical address space can therefore be much larger than physical address space</a:t>
            </a:r>
          </a:p>
          <a:p>
            <a:pPr lvl="1"/>
            <a:r>
              <a:rPr lang="en-US" altLang="en-US" sz="2400" dirty="0"/>
              <a:t>Allows address spaces to be shared by several processes</a:t>
            </a:r>
          </a:p>
          <a:p>
            <a:pPr lvl="1"/>
            <a:r>
              <a:rPr lang="en-US" altLang="en-US" sz="2400" dirty="0"/>
              <a:t>Allows for more efficient process creation</a:t>
            </a:r>
          </a:p>
          <a:p>
            <a:pPr lvl="1"/>
            <a:r>
              <a:rPr lang="en-US" altLang="en-US" sz="2400" dirty="0"/>
              <a:t>More programs running concurrently</a:t>
            </a:r>
          </a:p>
          <a:p>
            <a:pPr lvl="1"/>
            <a:r>
              <a:rPr lang="en-US" altLang="en-US" sz="2400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 sz="2000" dirty="0"/>
              <a:t>All of these algorithms have OS guessing about future page access</a:t>
            </a:r>
          </a:p>
          <a:p>
            <a:r>
              <a:rPr lang="en-US" altLang="en-US" sz="2000" dirty="0"/>
              <a:t>Some applications have better knowledge – i.e. databases</a:t>
            </a:r>
          </a:p>
          <a:p>
            <a:r>
              <a:rPr lang="en-US" altLang="en-US" sz="2000" dirty="0"/>
              <a:t>Memory intensive applications can cause double buffering</a:t>
            </a:r>
          </a:p>
          <a:p>
            <a:pPr lvl="1"/>
            <a:r>
              <a:rPr lang="en-US" altLang="en-US" sz="2000" dirty="0"/>
              <a:t>OS keeps copy of page in memory as I/O buffer</a:t>
            </a:r>
          </a:p>
          <a:p>
            <a:pPr lvl="1"/>
            <a:r>
              <a:rPr lang="en-US" altLang="en-US" sz="2000" dirty="0"/>
              <a:t>Application keeps page in memory for its own work</a:t>
            </a:r>
          </a:p>
          <a:p>
            <a:r>
              <a:rPr lang="en-US" altLang="en-US" sz="2000" dirty="0"/>
              <a:t>Operating system can given direct access to the disk, getting out of the way of the applications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disk</a:t>
            </a:r>
            <a:r>
              <a:rPr lang="en-US" altLang="en-US" sz="2000" b="1" dirty="0"/>
              <a:t> </a:t>
            </a:r>
            <a:r>
              <a:rPr lang="en-US" altLang="en-US" sz="2000" dirty="0"/>
              <a:t>mode</a:t>
            </a:r>
          </a:p>
          <a:p>
            <a:r>
              <a:rPr lang="en-US" altLang="en-US" sz="2000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 sz="2400" dirty="0"/>
              <a:t>Each process needs </a:t>
            </a:r>
            <a:r>
              <a:rPr lang="en-US" altLang="en-US" sz="2400" b="1" i="1" dirty="0"/>
              <a:t>minimum</a:t>
            </a:r>
            <a:r>
              <a:rPr lang="en-US" altLang="en-US" sz="2400" dirty="0"/>
              <a:t> number of frames</a:t>
            </a:r>
          </a:p>
          <a:p>
            <a:r>
              <a:rPr lang="en-US" altLang="en-US" sz="2400" dirty="0"/>
              <a:t>Example:  IBM 370 – 6 pages to handle SS MOVE instruction:</a:t>
            </a:r>
          </a:p>
          <a:p>
            <a:pPr lvl="1"/>
            <a:r>
              <a:rPr lang="en-US" altLang="en-US" sz="2400" dirty="0"/>
              <a:t>instruction is 6 bytes, might span 2 pages</a:t>
            </a:r>
          </a:p>
          <a:p>
            <a:pPr lvl="1"/>
            <a:r>
              <a:rPr lang="en-US" altLang="en-US" sz="2400" dirty="0"/>
              <a:t>2 pages to handle </a:t>
            </a:r>
            <a:r>
              <a:rPr lang="en-US" altLang="en-US" sz="2400" i="1" dirty="0"/>
              <a:t>from</a:t>
            </a:r>
          </a:p>
          <a:p>
            <a:pPr lvl="1"/>
            <a:r>
              <a:rPr lang="en-US" altLang="en-US" sz="2400" dirty="0"/>
              <a:t>2 pages to handle </a:t>
            </a:r>
            <a:r>
              <a:rPr lang="en-US" altLang="en-US" sz="2400" i="1" dirty="0"/>
              <a:t>to</a:t>
            </a:r>
          </a:p>
          <a:p>
            <a:r>
              <a:rPr lang="en-US" altLang="en-US" sz="2400" b="1" i="1" dirty="0"/>
              <a:t>Maximum</a:t>
            </a:r>
            <a:r>
              <a:rPr lang="en-US" altLang="en-US" sz="2400" i="1" dirty="0"/>
              <a:t> </a:t>
            </a:r>
            <a:r>
              <a:rPr lang="en-US" altLang="en-US" sz="2400" dirty="0"/>
              <a:t>of course is total frames in the system</a:t>
            </a:r>
          </a:p>
          <a:p>
            <a:r>
              <a:rPr lang="en-US" altLang="en-US" sz="2400" dirty="0"/>
              <a:t>Two major allocation schemes</a:t>
            </a:r>
          </a:p>
          <a:p>
            <a:pPr lvl="1"/>
            <a:r>
              <a:rPr lang="en-US" altLang="en-US" sz="2400" dirty="0"/>
              <a:t>fixed allocation</a:t>
            </a:r>
          </a:p>
          <a:p>
            <a:pPr lvl="1"/>
            <a:r>
              <a:rPr lang="en-US" altLang="en-US" sz="2400" dirty="0"/>
              <a:t>priority allocation</a:t>
            </a:r>
          </a:p>
          <a:p>
            <a:r>
              <a:rPr lang="en-US" altLang="en-US" sz="2400" dirty="0"/>
              <a:t>Many variations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sz="2000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sz="2000" dirty="0"/>
              <a:t>Keep some as free frame buffer pool</a:t>
            </a:r>
          </a:p>
          <a:p>
            <a:endParaRPr lang="en-US" altLang="en-US" sz="900" dirty="0"/>
          </a:p>
          <a:p>
            <a:r>
              <a:rPr lang="en-US" altLang="en-US" sz="2000" dirty="0"/>
              <a:t>Proportional allocation – Allocate according to the size of process</a:t>
            </a:r>
          </a:p>
          <a:p>
            <a:pPr lvl="1"/>
            <a:r>
              <a:rPr lang="en-US" altLang="en-US" sz="2000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387754"/>
              </p:ext>
            </p:extLst>
          </p:nvPr>
        </p:nvGraphicFramePr>
        <p:xfrm>
          <a:off x="1971367" y="4387850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Equation" r:id="rId4" imgW="2857500" imgH="1612900" progId="Equation.3">
                  <p:embed/>
                </p:oleObj>
              </mc:Choice>
              <mc:Fallback>
                <p:oleObj name="Equation" r:id="rId4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367" y="4387850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742472"/>
              </p:ext>
            </p:extLst>
          </p:nvPr>
        </p:nvGraphicFramePr>
        <p:xfrm>
          <a:off x="5934075" y="4113213"/>
          <a:ext cx="1506538" cy="195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方程式" r:id="rId6" imgW="1143000" imgH="1485720" progId="Equation.3">
                  <p:embed/>
                </p:oleObj>
              </mc:Choice>
              <mc:Fallback>
                <p:oleObj name="方程式" r:id="rId6" imgW="1143000" imgH="14857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4113213"/>
                        <a:ext cx="1506538" cy="195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sz="2400" dirty="0"/>
              <a:t>But then process execution time can vary greatly</a:t>
            </a:r>
          </a:p>
          <a:p>
            <a:pPr lvl="1"/>
            <a:r>
              <a:rPr lang="en-US" altLang="en-US" sz="2400" dirty="0"/>
              <a:t>But greater </a:t>
            </a:r>
            <a:r>
              <a:rPr lang="en-US" altLang="en-US" sz="2400" dirty="0" smtClean="0"/>
              <a:t>throughput, </a:t>
            </a:r>
            <a:r>
              <a:rPr lang="en-US" altLang="en-US" sz="2400" dirty="0"/>
              <a:t>so </a:t>
            </a:r>
            <a:r>
              <a:rPr lang="en-US" altLang="en-US" sz="2400" dirty="0" smtClean="0"/>
              <a:t>it’s more </a:t>
            </a:r>
            <a:r>
              <a:rPr lang="en-US" altLang="en-US" sz="2400" dirty="0"/>
              <a:t>common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each process selects from only its own set of allocated frames</a:t>
            </a:r>
          </a:p>
          <a:p>
            <a:pPr lvl="1"/>
            <a:r>
              <a:rPr lang="en-US" altLang="en-US" sz="2400" dirty="0"/>
              <a:t>More consistent per-process performance</a:t>
            </a:r>
          </a:p>
          <a:p>
            <a:pPr lvl="1"/>
            <a:r>
              <a:rPr lang="en-US" altLang="en-US" sz="2400" dirty="0"/>
              <a:t>But possibly </a:t>
            </a:r>
            <a:r>
              <a:rPr lang="en-US" altLang="en-US" sz="2400" dirty="0" smtClean="0"/>
              <a:t>under-utilized </a:t>
            </a:r>
            <a:r>
              <a:rPr lang="en-US" altLang="en-US" sz="2400" dirty="0"/>
              <a:t>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 sz="2400" dirty="0"/>
              <a:t>A strategy to implement global page-replacement policy </a:t>
            </a:r>
          </a:p>
          <a:p>
            <a:r>
              <a:rPr lang="en-US" altLang="en-US" sz="2400" dirty="0"/>
              <a:t>All memory requests </a:t>
            </a:r>
            <a:r>
              <a:rPr lang="en-US" altLang="en-US" sz="2400" dirty="0" smtClean="0"/>
              <a:t>are </a:t>
            </a:r>
            <a:r>
              <a:rPr lang="en-US" altLang="en-US" sz="2400" dirty="0"/>
              <a:t>satisfied from the free-frame list, </a:t>
            </a:r>
            <a:r>
              <a:rPr lang="en-US" altLang="en-US" sz="2400" dirty="0" smtClean="0"/>
              <a:t>rather </a:t>
            </a:r>
            <a:r>
              <a:rPr lang="en-US" altLang="en-US" sz="2400" dirty="0"/>
              <a:t>than waiting for the list to drop to zero before we begin selecting pages for </a:t>
            </a:r>
            <a:r>
              <a:rPr lang="en-US" altLang="en-US" sz="2400" dirty="0" smtClean="0"/>
              <a:t>replacement</a:t>
            </a:r>
            <a:endParaRPr lang="en-US" altLang="en-US" sz="2400" dirty="0"/>
          </a:p>
          <a:p>
            <a:r>
              <a:rPr lang="en-US" altLang="en-US" sz="2400" dirty="0"/>
              <a:t>Page replacement </a:t>
            </a:r>
            <a:r>
              <a:rPr lang="en-US" altLang="en-US" sz="2400" dirty="0" smtClean="0"/>
              <a:t>is </a:t>
            </a:r>
            <a:r>
              <a:rPr lang="en-US" altLang="en-US" sz="2400" dirty="0"/>
              <a:t>triggered when the list falls below a certain </a:t>
            </a:r>
            <a:r>
              <a:rPr lang="en-US" altLang="en-US" sz="2400" dirty="0" smtClean="0"/>
              <a:t>threshold </a:t>
            </a:r>
            <a:endParaRPr lang="en-US" altLang="en-US" sz="2400" dirty="0"/>
          </a:p>
          <a:p>
            <a:r>
              <a:rPr lang="en-US" altLang="en-US" sz="2400" dirty="0"/>
              <a:t>This strategy attempts to ensure there is always sufficient free memory to satisfy new requests</a:t>
            </a:r>
            <a:r>
              <a:rPr lang="en-US" altLang="en-US" sz="2400" b="1" dirty="0">
                <a:solidFill>
                  <a:srgbClr val="3366FF"/>
                </a:solidFill>
              </a:rPr>
              <a:t>.</a:t>
            </a:r>
            <a:endParaRPr lang="en-US" altLang="en-US" sz="2400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sz="2000" dirty="0"/>
              <a:t>So far, we assumed that all memory accessed equally</a:t>
            </a:r>
          </a:p>
          <a:p>
            <a:r>
              <a:rPr lang="en-US" altLang="en-US" sz="2000" dirty="0"/>
              <a:t>Many systems are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NUMA</a:t>
            </a:r>
            <a:r>
              <a:rPr lang="en-US" altLang="en-US" sz="2000" dirty="0"/>
              <a:t> – speed of access to memory varies</a:t>
            </a:r>
          </a:p>
          <a:p>
            <a:pPr lvl="1"/>
            <a:r>
              <a:rPr lang="en-US" altLang="en-US" sz="2000" dirty="0"/>
              <a:t>Consider system boards containing CPUs and memory, interconnected over a system bus</a:t>
            </a:r>
          </a:p>
          <a:p>
            <a:r>
              <a:rPr lang="en-US" altLang="en-US" sz="2000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86" y="3399528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 sz="2400" dirty="0"/>
              <a:t>Optimal performance comes from allocating memory </a:t>
            </a:r>
            <a:r>
              <a:rPr lang="ja-JP" altLang="en-US" sz="2400" dirty="0"/>
              <a:t>“</a:t>
            </a:r>
            <a:r>
              <a:rPr lang="en-US" altLang="ja-JP" sz="2400" dirty="0"/>
              <a:t>close to</a:t>
            </a:r>
            <a:r>
              <a:rPr lang="ja-JP" altLang="en-US" sz="2400" dirty="0"/>
              <a:t>”</a:t>
            </a:r>
            <a:r>
              <a:rPr lang="en-US" altLang="ja-JP" sz="2400" dirty="0"/>
              <a:t> the CPU on which the thread is scheduled</a:t>
            </a:r>
          </a:p>
          <a:p>
            <a:pPr lvl="1"/>
            <a:r>
              <a:rPr lang="en-US" altLang="en-US" sz="2400" dirty="0"/>
              <a:t>And modifying the scheduler to schedule the thread on the same system board when possible</a:t>
            </a:r>
          </a:p>
          <a:p>
            <a:pPr lvl="1"/>
            <a:r>
              <a:rPr lang="en-US" altLang="en-US" sz="2400" dirty="0"/>
              <a:t>Solved by Solaris by creating </a:t>
            </a:r>
            <a:r>
              <a:rPr lang="en-US" altLang="en-US" sz="2400" b="1" dirty="0" err="1">
                <a:solidFill>
                  <a:srgbClr val="006699"/>
                </a:solidFill>
                <a:latin typeface="+mj-lt"/>
              </a:rPr>
              <a:t>lgroups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(latency groups)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2"/>
            <a:r>
              <a:rPr lang="en-US" altLang="en-US" sz="2400" dirty="0"/>
              <a:t>Structure to track CPU / Memory low latency groups</a:t>
            </a:r>
          </a:p>
          <a:p>
            <a:pPr lvl="2"/>
            <a:r>
              <a:rPr lang="en-US" altLang="en-US" sz="2400" dirty="0" smtClean="0"/>
              <a:t>When </a:t>
            </a:r>
            <a:r>
              <a:rPr lang="en-US" altLang="en-US" sz="2400" dirty="0"/>
              <a:t>possible schedule all threads of a process and allocate all memory for that process within the </a:t>
            </a:r>
            <a:r>
              <a:rPr lang="en-US" altLang="en-US" sz="2400" dirty="0" err="1"/>
              <a:t>lgroup</a:t>
            </a:r>
            <a:endParaRPr lang="en-US" altLang="en-US" sz="2400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sz="2400" dirty="0"/>
              <a:t>If a process does not have </a:t>
            </a:r>
            <a:r>
              <a:rPr lang="ja-JP" altLang="en-US" sz="2400" dirty="0"/>
              <a:t>“</a:t>
            </a:r>
            <a:r>
              <a:rPr lang="en-US" altLang="ja-JP" sz="2400" dirty="0"/>
              <a:t>enough</a:t>
            </a:r>
            <a:r>
              <a:rPr lang="ja-JP" altLang="en-US" sz="2400" dirty="0"/>
              <a:t>”</a:t>
            </a:r>
            <a:r>
              <a:rPr lang="en-US" altLang="ja-JP" sz="2400" dirty="0"/>
              <a:t> pages, the page-fault rate is very high</a:t>
            </a:r>
          </a:p>
          <a:p>
            <a:pPr lvl="1"/>
            <a:r>
              <a:rPr lang="en-US" altLang="en-US" sz="2400" dirty="0"/>
              <a:t>Page fault to get page</a:t>
            </a:r>
          </a:p>
          <a:p>
            <a:pPr lvl="1"/>
            <a:r>
              <a:rPr lang="en-US" altLang="en-US" sz="2400" dirty="0"/>
              <a:t>Replace existing frame</a:t>
            </a:r>
          </a:p>
          <a:p>
            <a:pPr lvl="1"/>
            <a:r>
              <a:rPr lang="en-US" altLang="en-US" sz="2400" dirty="0"/>
              <a:t>But quickly need replaced frame back</a:t>
            </a:r>
          </a:p>
          <a:p>
            <a:pPr lvl="1"/>
            <a:r>
              <a:rPr lang="en-US" altLang="en-US" sz="2400" dirty="0"/>
              <a:t>This leads to:</a:t>
            </a:r>
          </a:p>
          <a:p>
            <a:pPr lvl="2"/>
            <a:r>
              <a:rPr lang="en-US" altLang="en-US" sz="2400" dirty="0"/>
              <a:t>Low CPU utilization</a:t>
            </a:r>
          </a:p>
          <a:p>
            <a:pPr lvl="2"/>
            <a:r>
              <a:rPr lang="en-US" altLang="en-US" sz="2400" dirty="0"/>
              <a:t>Operating system thinking that it needs to increase the degree of multiprogramming</a:t>
            </a:r>
          </a:p>
          <a:p>
            <a:pPr lvl="2"/>
            <a:r>
              <a:rPr lang="en-US" altLang="en-US" sz="2400" dirty="0"/>
              <a:t>Another process added to the system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sz="2000" dirty="0">
                <a:solidFill>
                  <a:srgbClr val="3366FF"/>
                </a:solidFill>
              </a:rPr>
              <a:t>. </a:t>
            </a:r>
            <a:r>
              <a:rPr lang="en-US" altLang="en-US" sz="2000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sz="2000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Virtual address space</a:t>
            </a:r>
            <a:r>
              <a:rPr lang="en-US" altLang="en-US" sz="2400" dirty="0"/>
              <a:t> – logical view of how process is stored in memory</a:t>
            </a:r>
          </a:p>
          <a:p>
            <a:pPr lvl="1"/>
            <a:r>
              <a:rPr lang="en-US" altLang="en-US" sz="2400" dirty="0"/>
              <a:t>Usually start at address 0, contiguous addresses until end of space</a:t>
            </a:r>
          </a:p>
          <a:p>
            <a:pPr lvl="1"/>
            <a:r>
              <a:rPr lang="en-US" altLang="en-US" sz="2400" dirty="0"/>
              <a:t>Meanwhile, physical memory organized in page frames</a:t>
            </a:r>
          </a:p>
          <a:p>
            <a:pPr lvl="1"/>
            <a:r>
              <a:rPr lang="en-US" altLang="en-US" sz="2400" dirty="0"/>
              <a:t>MMU must map logical to physical</a:t>
            </a:r>
          </a:p>
          <a:p>
            <a:r>
              <a:rPr lang="en-US" altLang="en-US" sz="2400" dirty="0"/>
              <a:t>Virtual memory can be implemented via: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</a:rPr>
              <a:t>Demand paging </a:t>
            </a:r>
          </a:p>
          <a:p>
            <a:pPr lvl="1"/>
            <a:r>
              <a:rPr lang="en-US" altLang="en-US" sz="2400" dirty="0">
                <a:solidFill>
                  <a:srgbClr val="0000FF"/>
                </a:solidFill>
              </a:rPr>
              <a:t>Demand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 sz="2400" dirty="0"/>
              <a:t>Why does demand paging work?</a:t>
            </a:r>
          </a:p>
          <a:p>
            <a:pPr marL="0" indent="0">
              <a:buNone/>
            </a:pPr>
            <a:r>
              <a:rPr lang="en-US" altLang="en-US" sz="800" dirty="0"/>
              <a:t> 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      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Locality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model</a:t>
            </a:r>
          </a:p>
          <a:p>
            <a:pPr lvl="1"/>
            <a:r>
              <a:rPr lang="en-US" altLang="en-US" sz="2400" dirty="0"/>
              <a:t>Process migrates from one locality to another</a:t>
            </a:r>
          </a:p>
          <a:p>
            <a:pPr lvl="1"/>
            <a:r>
              <a:rPr lang="en-US" altLang="en-US" sz="2400" dirty="0"/>
              <a:t>Localities may overlap</a:t>
            </a:r>
          </a:p>
          <a:p>
            <a:r>
              <a:rPr lang="en-US" altLang="en-US" sz="2400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800" dirty="0"/>
              <a:t> 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       </a:t>
            </a:r>
            <a:r>
              <a:rPr lang="en-US" altLang="en-US" sz="2400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sz="2400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sz="2400" i="1" dirty="0" err="1">
                <a:sym typeface="Symbol" panose="05050102010706020507" pitchFamily="18" charset="2"/>
              </a:rPr>
              <a:t>WSS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(working set of Process </a:t>
            </a:r>
            <a:r>
              <a:rPr lang="en-US" altLang="en-US" sz="2400" i="1" dirty="0">
                <a:sym typeface="Symbol" panose="05050102010706020507" pitchFamily="18" charset="2"/>
              </a:rPr>
              <a:t>P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=  </a:t>
            </a:r>
            <a:r>
              <a:rPr lang="en-US" altLang="en-US" sz="2400" i="1" dirty="0" err="1">
                <a:sym typeface="Symbol" panose="05050102010706020507" pitchFamily="18" charset="2"/>
              </a:rPr>
              <a:t>WSS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if </a:t>
            </a:r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&gt; </a:t>
            </a:r>
            <a:r>
              <a:rPr lang="en-US" altLang="en-US" sz="2400" i="1" dirty="0">
                <a:sym typeface="Symbol" panose="05050102010706020507" pitchFamily="18" charset="2"/>
              </a:rPr>
              <a:t>m</a:t>
            </a:r>
            <a:r>
              <a:rPr lang="en-US" altLang="en-US" sz="2400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Policy if </a:t>
            </a:r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93" y="2696887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sz="2400" dirty="0"/>
              <a:t>Approximate with interval timer + a reference bit</a:t>
            </a:r>
          </a:p>
          <a:p>
            <a:r>
              <a:rPr lang="en-US" altLang="en-US" sz="2400" dirty="0"/>
              <a:t>Example: </a:t>
            </a:r>
            <a:r>
              <a:rPr lang="en-US" altLang="en-US" sz="2400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sz="2000" dirty="0"/>
              <a:t>More direct approach than WSS</a:t>
            </a:r>
          </a:p>
          <a:p>
            <a:r>
              <a:rPr lang="en-US" altLang="en-US" sz="2000" dirty="0"/>
              <a:t>Establish </a:t>
            </a:r>
            <a:r>
              <a:rPr lang="ja-JP" altLang="en-US" sz="2000" dirty="0"/>
              <a:t>“</a:t>
            </a:r>
            <a:r>
              <a:rPr lang="en-US" altLang="ja-JP" sz="2000" dirty="0"/>
              <a:t>acceptable</a:t>
            </a:r>
            <a:r>
              <a:rPr lang="ja-JP" altLang="en-US" sz="2000" dirty="0"/>
              <a:t>”</a:t>
            </a:r>
            <a:r>
              <a:rPr lang="en-US" altLang="ja-JP" sz="2000" dirty="0"/>
              <a:t> 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sz="2000" b="1" dirty="0">
                <a:solidFill>
                  <a:srgbClr val="3366FF"/>
                </a:solidFill>
              </a:rPr>
              <a:t> </a:t>
            </a:r>
            <a:r>
              <a:rPr lang="en-US" altLang="ja-JP" sz="2000" dirty="0"/>
              <a:t>(</a:t>
            </a:r>
            <a:r>
              <a:rPr lang="en-US" altLang="ja-JP" sz="2000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sz="2000" dirty="0"/>
              <a:t>)</a:t>
            </a:r>
            <a:r>
              <a:rPr lang="en-US" altLang="ja-JP" sz="2000" b="1" dirty="0">
                <a:solidFill>
                  <a:srgbClr val="3366FF"/>
                </a:solidFill>
              </a:rPr>
              <a:t> </a:t>
            </a:r>
            <a:r>
              <a:rPr lang="en-US" altLang="ja-JP" sz="2000" dirty="0"/>
              <a:t>rate and use local replacement policy</a:t>
            </a:r>
          </a:p>
          <a:p>
            <a:pPr lvl="1"/>
            <a:r>
              <a:rPr lang="en-US" altLang="en-US" sz="2000" dirty="0"/>
              <a:t>If actual rate too low, process loses frame</a:t>
            </a:r>
          </a:p>
          <a:p>
            <a:pPr lvl="1"/>
            <a:r>
              <a:rPr lang="en-US" altLang="en-US" sz="2000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57" y="31829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sz="2400" dirty="0"/>
              <a:t>Treated differently from user memory</a:t>
            </a:r>
          </a:p>
          <a:p>
            <a:r>
              <a:rPr lang="en-US" altLang="en-US" sz="2400" dirty="0"/>
              <a:t>Often allocated from a free-memory pool</a:t>
            </a:r>
          </a:p>
          <a:p>
            <a:pPr lvl="1"/>
            <a:r>
              <a:rPr lang="en-US" altLang="en-US" sz="2400" dirty="0"/>
              <a:t>Kernel requests memory for structures of varying sizes</a:t>
            </a:r>
          </a:p>
          <a:p>
            <a:pPr lvl="1"/>
            <a:r>
              <a:rPr lang="en-US" altLang="en-US" sz="2400" dirty="0"/>
              <a:t>Some kernel memory needs to be contiguous</a:t>
            </a:r>
          </a:p>
          <a:p>
            <a:pPr lvl="2"/>
            <a:r>
              <a:rPr lang="en-US" altLang="en-US" sz="2400" dirty="0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power-of-2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96" y="1074697"/>
            <a:ext cx="6424474" cy="509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 sz="2000" dirty="0"/>
              <a:t>Alternate strategy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Slab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one or more physically contiguous pages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consists of one or more slabs</a:t>
            </a:r>
            <a:endParaRPr lang="en-US" altLang="en-US" sz="900" dirty="0"/>
          </a:p>
          <a:p>
            <a:r>
              <a:rPr lang="en-US" altLang="en-US" sz="2000" dirty="0"/>
              <a:t>Single cache for each unique kernel data structure</a:t>
            </a:r>
          </a:p>
          <a:p>
            <a:pPr lvl="1"/>
            <a:r>
              <a:rPr lang="en-US" altLang="en-US" sz="2000" dirty="0"/>
              <a:t>Each cache filled with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objects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instantiations of the data structure</a:t>
            </a:r>
            <a:endParaRPr lang="en-US" altLang="en-US" sz="900" dirty="0"/>
          </a:p>
          <a:p>
            <a:r>
              <a:rPr lang="en-US" altLang="en-US" sz="2000" dirty="0"/>
              <a:t>When cache created, filled with objects marked as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900" b="1" dirty="0"/>
          </a:p>
          <a:p>
            <a:r>
              <a:rPr lang="en-US" altLang="en-US" sz="2000" dirty="0"/>
              <a:t>When structures stored, objects marked as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900" b="1" dirty="0"/>
          </a:p>
          <a:p>
            <a:r>
              <a:rPr lang="en-US" altLang="en-US" sz="2000" dirty="0"/>
              <a:t>If slab is full of used objects, next object allocated from empty slab</a:t>
            </a:r>
          </a:p>
          <a:p>
            <a:pPr lvl="1"/>
            <a:r>
              <a:rPr lang="en-US" altLang="en-US" sz="2000" dirty="0"/>
              <a:t>If no empty slabs, new slab allocated</a:t>
            </a:r>
            <a:endParaRPr lang="en-US" altLang="en-US" sz="900" dirty="0"/>
          </a:p>
          <a:p>
            <a:r>
              <a:rPr lang="en-US" altLang="en-US" sz="2000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 sz="2000" dirty="0"/>
              <a:t>For example process descriptor is of type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sz="2000" dirty="0"/>
          </a:p>
          <a:p>
            <a:r>
              <a:rPr lang="en-US" altLang="en-US" sz="2000" dirty="0" err="1"/>
              <a:t>Approx</a:t>
            </a:r>
            <a:r>
              <a:rPr lang="en-US" altLang="en-US" sz="2000" dirty="0"/>
              <a:t> 1.7KB of memory</a:t>
            </a:r>
          </a:p>
          <a:p>
            <a:r>
              <a:rPr lang="en-US" altLang="en-US" sz="2000" dirty="0"/>
              <a:t>New task -&gt; allocate new struct from cache</a:t>
            </a:r>
          </a:p>
          <a:p>
            <a:pPr lvl="1"/>
            <a:r>
              <a:rPr lang="en-US" altLang="en-US" sz="2000" dirty="0"/>
              <a:t>Will use existing free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sz="2000" dirty="0"/>
          </a:p>
          <a:p>
            <a:r>
              <a:rPr lang="en-US" altLang="en-US" sz="2000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Partial – mix of free and used</a:t>
            </a:r>
          </a:p>
          <a:p>
            <a:r>
              <a:rPr lang="en-US" altLang="en-US" sz="2000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If no empty slab, create new empty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 sz="2400" dirty="0"/>
              <a:t>Slab started in Solaris, now wide-spread for both kernel mode and user memory in various OSes</a:t>
            </a:r>
          </a:p>
          <a:p>
            <a:r>
              <a:rPr lang="en-US" altLang="en-US" sz="2400" dirty="0"/>
              <a:t>Linux  2.2 had SLAB, now has both SLOB and SLUB allocators</a:t>
            </a:r>
          </a:p>
          <a:p>
            <a:pPr lvl="1"/>
            <a:r>
              <a:rPr lang="en-US" altLang="en-US" sz="2400" dirty="0"/>
              <a:t>SLOB for systems with limited memory</a:t>
            </a:r>
          </a:p>
          <a:p>
            <a:pPr lvl="2"/>
            <a:r>
              <a:rPr lang="en-US" altLang="en-US" sz="2400" dirty="0"/>
              <a:t>Simple List of Blocks – maintains 3 list objects for small, medium, large objects</a:t>
            </a:r>
          </a:p>
          <a:p>
            <a:pPr lvl="1"/>
            <a:r>
              <a:rPr lang="en-US" altLang="en-US" sz="2400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85000"/>
                  </a:schemeClr>
                </a:solidFill>
              </a:rPr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17021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sz="2400" dirty="0"/>
              <a:t>Prepaging </a:t>
            </a:r>
          </a:p>
          <a:p>
            <a:pPr>
              <a:defRPr/>
            </a:pPr>
            <a:r>
              <a:rPr lang="en-US" altLang="en-US" sz="2400" dirty="0"/>
              <a:t>Page size</a:t>
            </a:r>
          </a:p>
          <a:p>
            <a:pPr>
              <a:defRPr/>
            </a:pPr>
            <a:r>
              <a:rPr lang="en-US" altLang="en-US" sz="2400" dirty="0"/>
              <a:t>TLB reach</a:t>
            </a:r>
          </a:p>
          <a:p>
            <a:pPr>
              <a:defRPr/>
            </a:pPr>
            <a:r>
              <a:rPr lang="en-US" altLang="en-US" sz="2400" dirty="0"/>
              <a:t>Inverted page table</a:t>
            </a:r>
          </a:p>
          <a:p>
            <a:pPr>
              <a:defRPr/>
            </a:pPr>
            <a:r>
              <a:rPr lang="en-US" altLang="en-US" sz="2400" dirty="0"/>
              <a:t>Program structure</a:t>
            </a:r>
          </a:p>
          <a:p>
            <a:pPr>
              <a:defRPr/>
            </a:pPr>
            <a:r>
              <a:rPr lang="en-US" altLang="en-US" sz="2400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Prepaging</a:t>
            </a:r>
            <a:endParaRPr lang="en-US" altLang="en-US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 sz="2400" dirty="0"/>
              <a:t>To reduce the large number of page faults that occurs at process startup</a:t>
            </a:r>
          </a:p>
          <a:p>
            <a:r>
              <a:rPr lang="en-US" altLang="en-US" sz="2400" dirty="0" err="1"/>
              <a:t>Prepage</a:t>
            </a:r>
            <a:r>
              <a:rPr lang="en-US" altLang="en-US" sz="2400" dirty="0"/>
              <a:t> all or some of the pages a process will need, before they are referenced</a:t>
            </a:r>
          </a:p>
          <a:p>
            <a:r>
              <a:rPr lang="en-US" altLang="en-US" sz="2400" dirty="0"/>
              <a:t>But if </a:t>
            </a:r>
            <a:r>
              <a:rPr lang="en-US" altLang="en-US" sz="2400" dirty="0" err="1"/>
              <a:t>prepaged</a:t>
            </a:r>
            <a:r>
              <a:rPr lang="en-US" altLang="en-US" sz="2400" dirty="0"/>
              <a:t> pages are unused, I/O and memory was wasted</a:t>
            </a:r>
          </a:p>
          <a:p>
            <a:r>
              <a:rPr lang="en-US" altLang="en-US" sz="2400" dirty="0"/>
              <a:t>Assume </a:t>
            </a:r>
            <a:r>
              <a:rPr lang="en-US" altLang="en-US" sz="2400" i="1" dirty="0"/>
              <a:t>s</a:t>
            </a:r>
            <a:r>
              <a:rPr lang="en-US" altLang="en-US" sz="2400" dirty="0"/>
              <a:t> pages are </a:t>
            </a:r>
            <a:r>
              <a:rPr lang="en-US" altLang="en-US" sz="2400" dirty="0" err="1"/>
              <a:t>prepaged</a:t>
            </a:r>
            <a:r>
              <a:rPr lang="en-US" altLang="en-US" sz="2400" dirty="0"/>
              <a:t> and </a:t>
            </a:r>
            <a:r>
              <a:rPr lang="el-GR" altLang="en-US" sz="2400" i="1" dirty="0"/>
              <a:t>α</a:t>
            </a:r>
            <a:r>
              <a:rPr lang="en-US" altLang="en-US" sz="2400" i="1" dirty="0"/>
              <a:t> </a:t>
            </a:r>
            <a:r>
              <a:rPr lang="en-US" altLang="en-US" sz="2400" dirty="0"/>
              <a:t>of the pages is used</a:t>
            </a:r>
          </a:p>
          <a:p>
            <a:pPr lvl="1"/>
            <a:r>
              <a:rPr lang="en-US" altLang="en-US" sz="2400" dirty="0"/>
              <a:t>Is cost of </a:t>
            </a:r>
            <a:r>
              <a:rPr lang="en-US" altLang="en-US" sz="2400" b="1" i="1" dirty="0"/>
              <a:t>s * </a:t>
            </a:r>
            <a:r>
              <a:rPr lang="el-GR" altLang="en-US" sz="2400" b="1" i="1" dirty="0"/>
              <a:t>α</a:t>
            </a:r>
            <a:r>
              <a:rPr lang="en-US" altLang="en-US" sz="2400" b="1" i="1" dirty="0"/>
              <a:t>  </a:t>
            </a:r>
            <a:r>
              <a:rPr lang="en-US" altLang="en-US" sz="2400" dirty="0"/>
              <a:t>save pages faults &gt; or &lt; than the cost of </a:t>
            </a:r>
            <a:r>
              <a:rPr lang="en-US" altLang="en-US" sz="2400" dirty="0" err="1"/>
              <a:t>prepaging</a:t>
            </a:r>
            <a:r>
              <a:rPr lang="en-US" altLang="en-US" sz="2400" i="1" dirty="0"/>
              <a:t> </a:t>
            </a:r>
            <a:br>
              <a:rPr lang="en-US" altLang="en-US" sz="2400" i="1" dirty="0"/>
            </a:br>
            <a:r>
              <a:rPr lang="en-US" altLang="en-US" sz="2400" b="1" i="1" dirty="0"/>
              <a:t>s * (1- </a:t>
            </a:r>
            <a:r>
              <a:rPr lang="el-GR" altLang="en-US" sz="2400" b="1" i="1" dirty="0"/>
              <a:t>α</a:t>
            </a:r>
            <a:r>
              <a:rPr lang="en-US" altLang="en-US" sz="2400" b="1" i="1" dirty="0"/>
              <a:t>) </a:t>
            </a:r>
            <a:r>
              <a:rPr lang="en-US" altLang="en-US" sz="2400" dirty="0"/>
              <a:t>unnecessary pages</a:t>
            </a:r>
            <a:r>
              <a:rPr lang="en-US" altLang="en-US" sz="2400" i="1" dirty="0"/>
              <a:t>?  </a:t>
            </a:r>
          </a:p>
          <a:p>
            <a:pPr lvl="1"/>
            <a:r>
              <a:rPr lang="el-GR" altLang="en-US" sz="2400" b="1" i="1" dirty="0"/>
              <a:t>α</a:t>
            </a:r>
            <a:r>
              <a:rPr lang="en-US" altLang="en-US" sz="2400" i="1" dirty="0"/>
              <a:t> </a:t>
            </a:r>
            <a:r>
              <a:rPr lang="en-US" altLang="en-US" sz="2400" dirty="0"/>
              <a:t>near zero </a:t>
            </a:r>
            <a:r>
              <a:rPr lang="en-US" altLang="en-US" sz="2400" dirty="0">
                <a:sym typeface="Symbol" panose="05050102010706020507" pitchFamily="18" charset="2"/>
              </a:rPr>
              <a:t> </a:t>
            </a:r>
            <a:r>
              <a:rPr lang="en-US" altLang="en-US" sz="2400" dirty="0" err="1">
                <a:sym typeface="Symbol" panose="05050102010706020507" pitchFamily="18" charset="2"/>
              </a:rPr>
              <a:t>prepaging</a:t>
            </a:r>
            <a:r>
              <a:rPr lang="en-US" altLang="en-US" sz="2400" dirty="0">
                <a:sym typeface="Symbol" panose="05050102010706020507" pitchFamily="18" charset="2"/>
              </a:rPr>
              <a:t> loses</a:t>
            </a:r>
            <a:r>
              <a:rPr lang="en-US" altLang="en-US" sz="2400" dirty="0"/>
              <a:t>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 sz="2000" dirty="0"/>
              <a:t>Sometimes OS designers have a choice</a:t>
            </a:r>
          </a:p>
          <a:p>
            <a:pPr lvl="1"/>
            <a:r>
              <a:rPr lang="en-US" altLang="en-US" sz="2000" dirty="0"/>
              <a:t>Especially if running on custom-built CPU</a:t>
            </a:r>
          </a:p>
          <a:p>
            <a:r>
              <a:rPr lang="en-US" altLang="en-US" sz="2000" dirty="0"/>
              <a:t>Page size selection must take into consideration:</a:t>
            </a:r>
          </a:p>
          <a:p>
            <a:pPr lvl="1"/>
            <a:r>
              <a:rPr lang="en-US" altLang="en-US" sz="2000" dirty="0"/>
              <a:t>Fragmentation</a:t>
            </a:r>
          </a:p>
          <a:p>
            <a:pPr lvl="1"/>
            <a:r>
              <a:rPr lang="en-US" altLang="en-US" sz="2000" dirty="0"/>
              <a:t>Page table size 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Resolution</a:t>
            </a:r>
          </a:p>
          <a:p>
            <a:pPr lvl="1"/>
            <a:r>
              <a:rPr lang="en-US" altLang="en-US" sz="2000" dirty="0"/>
              <a:t>I/O overhead</a:t>
            </a:r>
          </a:p>
          <a:p>
            <a:pPr lvl="1"/>
            <a:r>
              <a:rPr lang="en-US" altLang="en-US" sz="2000" dirty="0"/>
              <a:t>Number of page faults</a:t>
            </a:r>
          </a:p>
          <a:p>
            <a:pPr lvl="1"/>
            <a:r>
              <a:rPr lang="en-US" altLang="en-US" sz="2000" dirty="0"/>
              <a:t>Locality</a:t>
            </a:r>
          </a:p>
          <a:p>
            <a:pPr lvl="1"/>
            <a:r>
              <a:rPr lang="en-US" altLang="en-US" sz="2000" dirty="0"/>
              <a:t>TLB size and effectiveness</a:t>
            </a:r>
          </a:p>
          <a:p>
            <a:r>
              <a:rPr lang="en-US" altLang="en-US" sz="2000" dirty="0"/>
              <a:t>Always power of 2, usually in the range 2</a:t>
            </a:r>
            <a:r>
              <a:rPr lang="en-US" altLang="en-US" sz="2000" baseline="30000" dirty="0"/>
              <a:t>12</a:t>
            </a:r>
            <a:r>
              <a:rPr lang="en-US" altLang="en-US" sz="2000" dirty="0"/>
              <a:t> (4,096 bytes) to 2</a:t>
            </a:r>
            <a:r>
              <a:rPr lang="en-US" altLang="en-US" sz="2000" baseline="30000" dirty="0"/>
              <a:t>22</a:t>
            </a:r>
            <a:r>
              <a:rPr lang="en-US" altLang="en-US" sz="2000" dirty="0"/>
              <a:t> (4,194,304 bytes)</a:t>
            </a:r>
          </a:p>
          <a:p>
            <a:r>
              <a:rPr lang="en-US" altLang="en-US" sz="2000" dirty="0"/>
              <a:t>On average, growing over time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 sz="2000" dirty="0"/>
              <a:t>TLB Reach - The amount of memory accessible from the TLB</a:t>
            </a:r>
            <a:endParaRPr lang="en-US" altLang="en-US" sz="900" dirty="0"/>
          </a:p>
          <a:p>
            <a:r>
              <a:rPr lang="en-US" altLang="en-US" sz="2000" dirty="0"/>
              <a:t>TLB Reach = (TLB Size) X (Page Size)</a:t>
            </a:r>
            <a:endParaRPr lang="en-US" altLang="en-US" sz="900" dirty="0"/>
          </a:p>
          <a:p>
            <a:r>
              <a:rPr lang="en-US" altLang="en-US" sz="2000" dirty="0"/>
              <a:t>Ideally, the working set of each process is stored in the TLB</a:t>
            </a:r>
          </a:p>
          <a:p>
            <a:pPr lvl="1"/>
            <a:r>
              <a:rPr lang="en-US" altLang="en-US" sz="2000" dirty="0"/>
              <a:t>Otherwise there is a high degree of page faults</a:t>
            </a:r>
            <a:endParaRPr lang="en-US" altLang="en-US" sz="900" dirty="0"/>
          </a:p>
          <a:p>
            <a:r>
              <a:rPr lang="en-US" altLang="en-US" sz="2000" dirty="0"/>
              <a:t>Increase the Page Size</a:t>
            </a:r>
          </a:p>
          <a:p>
            <a:pPr lvl="1"/>
            <a:r>
              <a:rPr lang="en-US" altLang="en-US" sz="2000" dirty="0"/>
              <a:t>This may lead to an increase in fragmentation as not all applications require a large page size</a:t>
            </a:r>
            <a:endParaRPr lang="en-US" altLang="en-US" sz="900" dirty="0"/>
          </a:p>
          <a:p>
            <a:r>
              <a:rPr lang="en-US" altLang="en-US" sz="2000" dirty="0"/>
              <a:t>Provide Multiple Page Sizes</a:t>
            </a:r>
          </a:p>
          <a:p>
            <a:pPr lvl="1"/>
            <a:r>
              <a:rPr lang="en-US" altLang="en-US" sz="2000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 err="1">
                <a:latin typeface="Courier New" panose="02070309020205020404" pitchFamily="49" charset="0"/>
              </a:rPr>
              <a:t>int</a:t>
            </a:r>
            <a:r>
              <a:rPr lang="en-US" altLang="en-US" sz="2000" dirty="0">
                <a:latin typeface="Courier New" panose="02070309020205020404" pitchFamily="49" charset="0"/>
              </a:rPr>
              <a:t>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>
                <a:latin typeface="Courier New" panose="02070309020205020404" pitchFamily="49" charset="0"/>
              </a:rPr>
              <a:t>                for (j = 0; j &lt;128; </a:t>
            </a:r>
            <a:r>
              <a:rPr lang="en-US" altLang="en-US" sz="2000" dirty="0" err="1">
                <a:latin typeface="Courier New" panose="02070309020205020404" pitchFamily="49" charset="0"/>
              </a:rPr>
              <a:t>j++</a:t>
            </a:r>
            <a:r>
              <a:rPr lang="en-US" altLang="en-US" sz="2000" dirty="0">
                <a:latin typeface="Courier New" panose="02070309020205020404" pitchFamily="49" charset="0"/>
              </a:rPr>
              <a:t>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for (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0;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++)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      data[</a:t>
            </a:r>
            <a:r>
              <a:rPr lang="en-US" altLang="en-US" sz="2000" dirty="0" err="1">
                <a:latin typeface="Courier New" panose="02070309020205020404" pitchFamily="49" charset="0"/>
              </a:rPr>
              <a:t>i,j</a:t>
            </a:r>
            <a:r>
              <a:rPr lang="en-US" altLang="en-US" sz="2000" dirty="0">
                <a:latin typeface="Courier New" panose="02070309020205020404" pitchFamily="49" charset="0"/>
              </a:rPr>
              <a:t>] = 0;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endParaRPr lang="en-US" altLang="en-US" sz="2000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/>
              <a:t>     128 x 128 = 16,384 page faults </a:t>
            </a:r>
            <a:br>
              <a:rPr lang="en-US" altLang="en-US" sz="2000" dirty="0"/>
            </a:br>
            <a:endParaRPr lang="en-US" altLang="en-US" sz="2000" dirty="0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 sz="2000" dirty="0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>
                <a:latin typeface="Courier New" panose="02070309020205020404" pitchFamily="49" charset="0"/>
              </a:rPr>
              <a:t>             for (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0;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++)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for (j = 0; j &lt; 128; </a:t>
            </a:r>
            <a:r>
              <a:rPr lang="en-US" altLang="en-US" sz="2000" dirty="0" err="1">
                <a:latin typeface="Courier New" panose="02070309020205020404" pitchFamily="49" charset="0"/>
              </a:rPr>
              <a:t>j++</a:t>
            </a:r>
            <a:r>
              <a:rPr lang="en-US" altLang="en-US" sz="2000" dirty="0">
                <a:latin typeface="Courier New" panose="02070309020205020404" pitchFamily="49" charset="0"/>
              </a:rPr>
              <a:t>)</a:t>
            </a:r>
            <a:br>
              <a:rPr lang="en-US" altLang="en-US" sz="2000" dirty="0">
                <a:latin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</a:rPr>
              <a:t>                     data[</a:t>
            </a:r>
            <a:r>
              <a:rPr lang="en-US" altLang="en-US" sz="2000" dirty="0" err="1">
                <a:latin typeface="Courier New" panose="02070309020205020404" pitchFamily="49" charset="0"/>
              </a:rPr>
              <a:t>i,j</a:t>
            </a:r>
            <a:r>
              <a:rPr lang="en-US" altLang="en-US" sz="2000" dirty="0">
                <a:latin typeface="Courier New" panose="02070309020205020404" pitchFamily="49" charset="0"/>
              </a:rPr>
              <a:t>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>128 page faults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 Interlock </a:t>
            </a:r>
            <a:r>
              <a:rPr lang="en-US" altLang="en-US" sz="2400" dirty="0"/>
              <a:t>– Pages must sometimes be locked into memory</a:t>
            </a:r>
          </a:p>
          <a:p>
            <a:r>
              <a:rPr lang="en-US" altLang="en-US" sz="2400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Pinning</a:t>
            </a:r>
            <a:r>
              <a:rPr lang="en-US" altLang="en-US" sz="2400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7"/>
            <a:ext cx="4404599" cy="539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2000" dirty="0">
                <a:latin typeface="Helvetica" panose="020B0604020202020204" pitchFamily="34" charset="0"/>
              </a:rPr>
              <a:t>No physical memory needed until heap or stack grows to a given new </a:t>
            </a:r>
            <a:r>
              <a:rPr kumimoji="1" lang="en-US" altLang="en-US" sz="2000" dirty="0" smtClean="0">
                <a:latin typeface="Helvetica" panose="020B0604020202020204" pitchFamily="34" charset="0"/>
              </a:rPr>
              <a:t>page</a:t>
            </a:r>
            <a:endParaRPr kumimoji="1" lang="en-US" altLang="en-US" sz="2000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sz="2400" dirty="0"/>
              <a:t>Windows</a:t>
            </a:r>
          </a:p>
          <a:p>
            <a:endParaRPr lang="en-US" altLang="en-US" sz="2400" dirty="0"/>
          </a:p>
          <a:p>
            <a:r>
              <a:rPr lang="en-US" altLang="en-US" sz="2400" dirty="0"/>
              <a:t>Solaris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 sz="2000" dirty="0"/>
              <a:t>Uses demand paging with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sz="2000" dirty="0"/>
              <a:t>. Clustering brings in pages surrounding the faulting page</a:t>
            </a:r>
            <a:endParaRPr lang="en-US" altLang="en-US" sz="900" dirty="0"/>
          </a:p>
          <a:p>
            <a:r>
              <a:rPr lang="en-US" altLang="en-US" sz="2000" dirty="0"/>
              <a:t>Processes are assigned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pPr lvl="1"/>
            <a:r>
              <a:rPr lang="en-US" altLang="en-US" sz="2000" dirty="0"/>
              <a:t>Working set minimum is the minimum number of pages the process is guaranteed to have in memory</a:t>
            </a:r>
            <a:endParaRPr lang="en-US" altLang="en-US" sz="900" dirty="0"/>
          </a:p>
          <a:p>
            <a:pPr lvl="1"/>
            <a:r>
              <a:rPr lang="en-US" altLang="en-US" sz="2000" dirty="0"/>
              <a:t>A process may be assigned as many pages up to its working set maximum</a:t>
            </a:r>
            <a:endParaRPr lang="en-US" altLang="en-US" sz="900" dirty="0"/>
          </a:p>
          <a:p>
            <a:r>
              <a:rPr lang="en-US" altLang="en-US" sz="2000" dirty="0"/>
              <a:t>When the amount of free memory in the system falls below a threshold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sz="2000" dirty="0"/>
              <a:t>is performed to restore the amount of free memory</a:t>
            </a:r>
            <a:endParaRPr lang="en-US" altLang="en-US" sz="900" dirty="0"/>
          </a:p>
          <a:p>
            <a:pPr lvl="1"/>
            <a:r>
              <a:rPr lang="en-US" altLang="en-US" sz="2000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226231"/>
            <a:ext cx="7704883" cy="5386387"/>
          </a:xfrm>
        </p:spPr>
        <p:txBody>
          <a:bodyPr/>
          <a:lstStyle/>
          <a:p>
            <a:r>
              <a:rPr lang="en-US" altLang="en-US" sz="2000" dirty="0"/>
              <a:t>Maintains a list of free pages to assign faulting processes</a:t>
            </a:r>
            <a:endParaRPr lang="en-US" altLang="en-US" sz="900" dirty="0"/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sz="2000" dirty="0"/>
              <a:t> – threshold parameter (amount of free memory) to begin paging</a:t>
            </a:r>
            <a:endParaRPr lang="en-US" altLang="en-US" sz="900" dirty="0"/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sz="2000" dirty="0"/>
              <a:t> – threshold parameter to increasing paging</a:t>
            </a:r>
            <a:endParaRPr lang="en-US" altLang="en-US" sz="900" dirty="0"/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sz="2000" dirty="0"/>
              <a:t> – threshold parameter to being swapping</a:t>
            </a:r>
            <a:endParaRPr lang="en-US" altLang="en-US" sz="900" dirty="0"/>
          </a:p>
          <a:p>
            <a:r>
              <a:rPr lang="en-US" altLang="en-US" sz="2000" dirty="0"/>
              <a:t>Paging is performed by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process</a:t>
            </a:r>
            <a:endParaRPr lang="en-US" altLang="en-US" sz="900" dirty="0"/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scans pages using modified clock algorithm</a:t>
            </a:r>
            <a:endParaRPr lang="en-US" altLang="en-US" sz="900" dirty="0"/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sz="2000" dirty="0"/>
              <a:t> is the rate at which pages are scanned. This ranges from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sz="2000" dirty="0"/>
              <a:t> to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sz="2000" dirty="0"/>
              <a:t> is called more frequently depending upon the amount of free memory available</a:t>
            </a:r>
          </a:p>
          <a:p>
            <a:r>
              <a:rPr lang="en-US" altLang="en-US" sz="2000" b="1" i="1" dirty="0">
                <a:solidFill>
                  <a:srgbClr val="006699"/>
                </a:solidFill>
                <a:latin typeface="+mj-lt"/>
              </a:rPr>
              <a:t>Priority paging </a:t>
            </a:r>
            <a:r>
              <a:rPr lang="en-US" altLang="en-US" sz="2000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latin typeface="Helvetica" panose="020B0604020202020204" pitchFamily="34" charset="0"/>
              </a:rPr>
              <a:t>Enables </a:t>
            </a:r>
            <a:r>
              <a:rPr lang="en-US" altLang="en-US" sz="2400" b="1" dirty="0">
                <a:solidFill>
                  <a:srgbClr val="006699"/>
                </a:solidFill>
              </a:rPr>
              <a:t>sparse</a:t>
            </a:r>
            <a:r>
              <a:rPr lang="en-US" altLang="en-US" sz="2400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lang="en-US" altLang="en-US" sz="24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r>
              <a:rPr lang="en-US" altLang="en-US" sz="2400" dirty="0">
                <a:latin typeface="Helvetica" panose="020B0604020202020204" pitchFamily="34" charset="0"/>
              </a:rPr>
              <a:t>Pages can be shared during 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 sz="24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1544517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18370</TotalTime>
  <Words>4387</Words>
  <Application>Microsoft Office PowerPoint</Application>
  <PresentationFormat>如螢幕大小 (4:3)</PresentationFormat>
  <Paragraphs>666</Paragraphs>
  <Slides>89</Slides>
  <Notes>79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89</vt:i4>
      </vt:variant>
    </vt:vector>
  </HeadingPairs>
  <TitlesOfParts>
    <vt:vector size="103" baseType="lpstr">
      <vt:lpstr>Monotype Sorts</vt:lpstr>
      <vt:lpstr>ＭＳ Ｐゴシック</vt:lpstr>
      <vt:lpstr>ＭＳ Ｐゴシック</vt:lpstr>
      <vt:lpstr>Arial</vt:lpstr>
      <vt:lpstr>Courier New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方程式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PowerPoint 簡報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Worst Case</vt:lpstr>
      <vt:lpstr>Stages in Demand Paging  (Cont.)</vt:lpstr>
      <vt:lpstr>Performance of Demand Paging</vt:lpstr>
      <vt:lpstr>Demand Paging Example</vt:lpstr>
      <vt:lpstr>Demand Paging Optimizations</vt:lpstr>
      <vt:lpstr>PowerPoint 簡報</vt:lpstr>
      <vt:lpstr>Copy-on-Write</vt:lpstr>
      <vt:lpstr>Before Process 1 Modifies Page C</vt:lpstr>
      <vt:lpstr>After Process 1 Modifies Page C</vt:lpstr>
      <vt:lpstr>PowerPoint 簡報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LRU Algorithm (Cont.)</vt:lpstr>
      <vt:lpstr>LRU Approximation Algorithms</vt:lpstr>
      <vt:lpstr>LRU Approximation Algorithms (cont.)</vt:lpstr>
      <vt:lpstr> Second-chance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313</cp:revision>
  <cp:lastPrinted>2013-09-10T17:57:57Z</cp:lastPrinted>
  <dcterms:created xsi:type="dcterms:W3CDTF">2011-01-13T23:43:38Z</dcterms:created>
  <dcterms:modified xsi:type="dcterms:W3CDTF">2023-04-20T03:23:46Z</dcterms:modified>
</cp:coreProperties>
</file>